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8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x="18288000" cy="10287000"/>
  <p:notesSz cx="6858000" cy="9144000"/>
  <p:embeddedFontLst>
    <p:embeddedFont>
      <p:font typeface="Cambria" charset="1" panose="02040503050406030204"/>
      <p:regular r:id="rId84"/>
    </p:embeddedFont>
    <p:embeddedFont>
      <p:font typeface="Cambria Bold" charset="1" panose="02040803050406030204"/>
      <p:regular r:id="rId85"/>
    </p:embeddedFont>
    <p:embeddedFont>
      <p:font typeface="Times New Roman Bold" charset="1" panose="02030802070405020303"/>
      <p:regular r:id="rId86"/>
    </p:embeddedFont>
    <p:embeddedFont>
      <p:font typeface="Arimo Bold" charset="1" panose="020B0704020202020204"/>
      <p:regular r:id="rId87"/>
    </p:embeddedFont>
    <p:embeddedFont>
      <p:font typeface="Arimo" charset="1" panose="020B0604020202020204"/>
      <p:regular r:id="rId88"/>
    </p:embeddedFont>
    <p:embeddedFont>
      <p:font typeface="TT Rounds Condensed" charset="1" panose="02000506030000020003"/>
      <p:regular r:id="rId101"/>
    </p:embeddedFont>
    <p:embeddedFont>
      <p:font typeface="Cambria Italics" charset="1" panose="020405030504060A0204"/>
      <p:regular r:id="rId10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notesSlides/notesSlide13.xml" Type="http://schemas.openxmlformats.org/officeDocument/2006/relationships/notesSlide"/><Relationship Id="rId101" Target="fonts/font101.fntdata" Type="http://schemas.openxmlformats.org/officeDocument/2006/relationships/font"/><Relationship Id="rId102" Target="notesSlides/notesSlide14.xml" Type="http://schemas.openxmlformats.org/officeDocument/2006/relationships/notesSlide"/><Relationship Id="rId103" Target="notesSlides/notesSlide15.xml" Type="http://schemas.openxmlformats.org/officeDocument/2006/relationships/notesSlide"/><Relationship Id="rId104" Target="fonts/font104.fntdata" Type="http://schemas.openxmlformats.org/officeDocument/2006/relationships/font"/><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notesMasters/notesMaster1.xml" Type="http://schemas.openxmlformats.org/officeDocument/2006/relationships/notesMaster"/><Relationship Id="rId82" Target="theme/theme2.xml" Type="http://schemas.openxmlformats.org/officeDocument/2006/relationships/theme"/><Relationship Id="rId83" Target="notesSlides/notesSlide1.xml" Type="http://schemas.openxmlformats.org/officeDocument/2006/relationships/notesSlide"/><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notesSlides/notesSlide2.xml" Type="http://schemas.openxmlformats.org/officeDocument/2006/relationships/notesSlide"/><Relationship Id="rId9" Target="slides/slide4.xml" Type="http://schemas.openxmlformats.org/officeDocument/2006/relationships/slide"/><Relationship Id="rId90" Target="notesSlides/notesSlide3.xml" Type="http://schemas.openxmlformats.org/officeDocument/2006/relationships/notesSlide"/><Relationship Id="rId91" Target="notesSlides/notesSlide4.xml" Type="http://schemas.openxmlformats.org/officeDocument/2006/relationships/notesSlide"/><Relationship Id="rId92" Target="notesSlides/notesSlide5.xml" Type="http://schemas.openxmlformats.org/officeDocument/2006/relationships/notesSlide"/><Relationship Id="rId93" Target="notesSlides/notesSlide6.xml" Type="http://schemas.openxmlformats.org/officeDocument/2006/relationships/notesSlide"/><Relationship Id="rId94" Target="notesSlides/notesSlide7.xml" Type="http://schemas.openxmlformats.org/officeDocument/2006/relationships/notesSlide"/><Relationship Id="rId95" Target="notesSlides/notesSlide8.xml" Type="http://schemas.openxmlformats.org/officeDocument/2006/relationships/notesSlide"/><Relationship Id="rId96" Target="notesSlides/notesSlide9.xml" Type="http://schemas.openxmlformats.org/officeDocument/2006/relationships/notesSlide"/><Relationship Id="rId97" Target="notesSlides/notesSlide10.xml" Type="http://schemas.openxmlformats.org/officeDocument/2006/relationships/notesSlide"/><Relationship Id="rId98" Target="notesSlides/notesSlide11.xml" Type="http://schemas.openxmlformats.org/officeDocument/2006/relationships/notesSlide"/><Relationship Id="rId99" Target="notesSlides/notesSlide12.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4.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8.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8.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6.png" Type="http://schemas.openxmlformats.org/officeDocument/2006/relationships/image"/><Relationship Id="rId5" Target="../media/image2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6.png" Type="http://schemas.openxmlformats.org/officeDocument/2006/relationships/image"/><Relationship Id="rId5"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jpeg" Type="http://schemas.openxmlformats.org/officeDocument/2006/relationships/image"/><Relationship Id="rId2" Target="../media/image1.png" Type="http://schemas.openxmlformats.org/officeDocument/2006/relationships/image"/><Relationship Id="rId3" Target="../media/image4.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jpeg" Type="http://schemas.openxmlformats.org/officeDocument/2006/relationships/image"/><Relationship Id="rId7" Target="../media/image8.jpeg" Type="http://schemas.openxmlformats.org/officeDocument/2006/relationships/image"/><Relationship Id="rId8" Target="../media/image9.jpeg" Type="http://schemas.openxmlformats.org/officeDocument/2006/relationships/image"/><Relationship Id="rId9" Target="../media/image10.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3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40.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https://www.mdpi.com/2071-1050/14/3/1631" TargetMode="External" Type="http://schemas.openxmlformats.org/officeDocument/2006/relationships/hyperlink"/><Relationship Id="rId5" Target="https://www.researchgate.net/publication/367528681" TargetMode="External" Type="http://schemas.openxmlformats.org/officeDocument/2006/relationships/hyperlink"/><Relationship Id="rId6" Target="https://www.researchgate.net/publication/361913348_" TargetMode="External" Type="http://schemas.openxmlformats.org/officeDocument/2006/relationships/hyperlink"/><Relationship Id="rId7" Target="https://www.researchgate.net/publication/323040479_" TargetMode="External" Type="http://schemas.openxmlformats.org/officeDocument/2006/relationships/hyperlink"/><Relationship Id="rId8" Target="https://people.duke.edu/~dandan/webfiles/PapersPayoff/Scarcity_02June2015.pd" TargetMode="External" Type="http://schemas.openxmlformats.org/officeDocument/2006/relationships/hyperlink"/></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4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6.png" Type="http://schemas.openxmlformats.org/officeDocument/2006/relationships/image"/><Relationship Id="rId5" Target="../media/image42.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4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44.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2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2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51.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https://www.mdpi.com/2071-1050/14/3/1631" TargetMode="External" Type="http://schemas.openxmlformats.org/officeDocument/2006/relationships/hyperlink"/><Relationship Id="rId5" Target="https://www.researchgate.net/publication/367528681" TargetMode="External" Type="http://schemas.openxmlformats.org/officeDocument/2006/relationships/hyperlink"/><Relationship Id="rId6" Target="https://www.researchgate.net/publication/361913348_" TargetMode="External" Type="http://schemas.openxmlformats.org/officeDocument/2006/relationships/hyperlink"/><Relationship Id="rId7" Target="https://www.researchgate.net/publication/323040479_" TargetMode="External" Type="http://schemas.openxmlformats.org/officeDocument/2006/relationships/hyperlink"/><Relationship Id="rId8" Target="https://people.duke.edu/~dandan/webfiles/PapersPayoff/Scarcity_02June2015.pd" TargetMode="External" Type="http://schemas.openxmlformats.org/officeDocument/2006/relationships/hyperlink"/></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11.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6.png" Type="http://schemas.openxmlformats.org/officeDocument/2006/relationships/image"/><Relationship Id="rId5" Target="../media/image52.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3.jpeg" Type="http://schemas.openxmlformats.org/officeDocument/2006/relationships/image"/><Relationship Id="rId4" Target="../media/image26.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svg" Type="http://schemas.openxmlformats.org/officeDocument/2006/relationships/image"/><Relationship Id="rId11" Target="../media/image60.png" Type="http://schemas.openxmlformats.org/officeDocument/2006/relationships/image"/><Relationship Id="rId12" Target="../media/image61.svg" Type="http://schemas.openxmlformats.org/officeDocument/2006/relationships/image"/><Relationship Id="rId2" Target="../notesSlides/notesSlide13.xml" Type="http://schemas.openxmlformats.org/officeDocument/2006/relationships/notesSlide"/><Relationship Id="rId3" Target="../media/image1.png" Type="http://schemas.openxmlformats.org/officeDocument/2006/relationships/image"/><Relationship Id="rId4" Target="../media/image26.pn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8.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62.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5.png" Type="http://schemas.openxmlformats.org/officeDocument/2006/relationships/image"/><Relationship Id="rId4" Target="../media/image26.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66.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https://www.researchgate.net/publication/227281341_" TargetMode="External" Type="http://schemas.openxmlformats.org/officeDocument/2006/relationships/hyperlink"/></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12.jpe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26.png" Type="http://schemas.openxmlformats.org/officeDocument/2006/relationships/image"/><Relationship Id="rId5" Target="../media/image7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17.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2.png" Type="http://schemas.openxmlformats.org/officeDocument/2006/relationships/image"/><Relationship Id="rId4" Target="../media/image26.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3.png" Type="http://schemas.openxmlformats.org/officeDocument/2006/relationships/image"/><Relationship Id="rId4" Target="../media/image26.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74.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75.png" Type="http://schemas.openxmlformats.org/officeDocument/2006/relationships/image"/><Relationship Id="rId5" Target="../media/image76.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77.png" Type="http://schemas.openxmlformats.org/officeDocument/2006/relationships/image"/><Relationship Id="rId5" Target="../media/image78.jpe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79.png" Type="http://schemas.openxmlformats.org/officeDocument/2006/relationships/image"/><Relationship Id="rId5" Target="../media/image80.jpe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81.jpeg" Type="http://schemas.openxmlformats.org/officeDocument/2006/relationships/image"/><Relationship Id="rId5" Target="../media/image8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83.jpeg" Type="http://schemas.openxmlformats.org/officeDocument/2006/relationships/image"/><Relationship Id="rId5" Target="../media/image84.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85.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86.jpeg" Type="http://schemas.openxmlformats.org/officeDocument/2006/relationships/image"/><Relationship Id="rId5" Target="../media/image87.jpe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1.jpe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grpSp>
        <p:nvGrpSpPr>
          <p:cNvPr name="Group 6" id="6"/>
          <p:cNvGrpSpPr/>
          <p:nvPr/>
        </p:nvGrpSpPr>
        <p:grpSpPr>
          <a:xfrm rot="0">
            <a:off x="3321457" y="7694992"/>
            <a:ext cx="4417282" cy="797005"/>
            <a:chOff x="0" y="0"/>
            <a:chExt cx="5889710" cy="1062674"/>
          </a:xfrm>
        </p:grpSpPr>
        <p:sp>
          <p:nvSpPr>
            <p:cNvPr name="Freeform 7" id="7"/>
            <p:cNvSpPr/>
            <p:nvPr/>
          </p:nvSpPr>
          <p:spPr>
            <a:xfrm flipH="false" flipV="false" rot="0">
              <a:off x="25400" y="25400"/>
              <a:ext cx="5838952" cy="1011936"/>
            </a:xfrm>
            <a:custGeom>
              <a:avLst/>
              <a:gdLst/>
              <a:ahLst/>
              <a:cxnLst/>
              <a:rect r="r" b="b" t="t" l="l"/>
              <a:pathLst>
                <a:path h="1011936" w="5838952">
                  <a:moveTo>
                    <a:pt x="0" y="168656"/>
                  </a:moveTo>
                  <a:cubicBezTo>
                    <a:pt x="0" y="75565"/>
                    <a:pt x="78613" y="0"/>
                    <a:pt x="175641" y="0"/>
                  </a:cubicBezTo>
                  <a:lnTo>
                    <a:pt x="5663311" y="0"/>
                  </a:lnTo>
                  <a:cubicBezTo>
                    <a:pt x="5760339" y="0"/>
                    <a:pt x="5838952" y="75565"/>
                    <a:pt x="5838952" y="168656"/>
                  </a:cubicBezTo>
                  <a:lnTo>
                    <a:pt x="5838952" y="843280"/>
                  </a:lnTo>
                  <a:cubicBezTo>
                    <a:pt x="5838952" y="936371"/>
                    <a:pt x="5760339" y="1011936"/>
                    <a:pt x="5663311" y="1011936"/>
                  </a:cubicBezTo>
                  <a:lnTo>
                    <a:pt x="175641" y="1011936"/>
                  </a:lnTo>
                  <a:cubicBezTo>
                    <a:pt x="78613" y="1011936"/>
                    <a:pt x="0" y="936371"/>
                    <a:pt x="0" y="843280"/>
                  </a:cubicBezTo>
                  <a:close/>
                </a:path>
              </a:pathLst>
            </a:custGeom>
            <a:solidFill>
              <a:srgbClr val="002060"/>
            </a:solidFill>
          </p:spPr>
        </p:sp>
        <p:sp>
          <p:nvSpPr>
            <p:cNvPr name="Freeform 8" id="8"/>
            <p:cNvSpPr/>
            <p:nvPr/>
          </p:nvSpPr>
          <p:spPr>
            <a:xfrm flipH="false" flipV="false" rot="0">
              <a:off x="0" y="0"/>
              <a:ext cx="5889752" cy="1062736"/>
            </a:xfrm>
            <a:custGeom>
              <a:avLst/>
              <a:gdLst/>
              <a:ahLst/>
              <a:cxnLst/>
              <a:rect r="r" b="b" t="t" l="l"/>
              <a:pathLst>
                <a:path h="1062736" w="5889752">
                  <a:moveTo>
                    <a:pt x="0" y="194056"/>
                  </a:moveTo>
                  <a:cubicBezTo>
                    <a:pt x="0" y="85979"/>
                    <a:pt x="90932" y="0"/>
                    <a:pt x="201041" y="0"/>
                  </a:cubicBezTo>
                  <a:lnTo>
                    <a:pt x="5688711" y="0"/>
                  </a:lnTo>
                  <a:lnTo>
                    <a:pt x="5688711" y="25400"/>
                  </a:lnTo>
                  <a:lnTo>
                    <a:pt x="5688711" y="0"/>
                  </a:lnTo>
                  <a:cubicBezTo>
                    <a:pt x="5798693" y="0"/>
                    <a:pt x="5889752" y="85979"/>
                    <a:pt x="5889752" y="194056"/>
                  </a:cubicBezTo>
                  <a:lnTo>
                    <a:pt x="5864352" y="194056"/>
                  </a:lnTo>
                  <a:lnTo>
                    <a:pt x="5889752" y="194056"/>
                  </a:lnTo>
                  <a:lnTo>
                    <a:pt x="5889752" y="868680"/>
                  </a:lnTo>
                  <a:lnTo>
                    <a:pt x="5864352" y="868680"/>
                  </a:lnTo>
                  <a:lnTo>
                    <a:pt x="5889752" y="868680"/>
                  </a:lnTo>
                  <a:cubicBezTo>
                    <a:pt x="5889752" y="976757"/>
                    <a:pt x="5798820" y="1062736"/>
                    <a:pt x="5688711" y="1062736"/>
                  </a:cubicBezTo>
                  <a:lnTo>
                    <a:pt x="5688711" y="1037336"/>
                  </a:lnTo>
                  <a:lnTo>
                    <a:pt x="5688711" y="1062736"/>
                  </a:lnTo>
                  <a:lnTo>
                    <a:pt x="201041" y="1062736"/>
                  </a:lnTo>
                  <a:lnTo>
                    <a:pt x="201041" y="1037336"/>
                  </a:lnTo>
                  <a:lnTo>
                    <a:pt x="201041" y="1062736"/>
                  </a:lnTo>
                  <a:cubicBezTo>
                    <a:pt x="90932" y="1062736"/>
                    <a:pt x="0" y="976757"/>
                    <a:pt x="0" y="868680"/>
                  </a:cubicBezTo>
                  <a:lnTo>
                    <a:pt x="0" y="194056"/>
                  </a:lnTo>
                  <a:lnTo>
                    <a:pt x="25400" y="194056"/>
                  </a:lnTo>
                  <a:lnTo>
                    <a:pt x="0" y="194056"/>
                  </a:lnTo>
                  <a:moveTo>
                    <a:pt x="50800" y="194056"/>
                  </a:moveTo>
                  <a:lnTo>
                    <a:pt x="50800" y="868680"/>
                  </a:lnTo>
                  <a:lnTo>
                    <a:pt x="25400" y="868680"/>
                  </a:lnTo>
                  <a:lnTo>
                    <a:pt x="50800" y="868680"/>
                  </a:lnTo>
                  <a:cubicBezTo>
                    <a:pt x="50800" y="946785"/>
                    <a:pt x="117094" y="1011936"/>
                    <a:pt x="201041" y="1011936"/>
                  </a:cubicBezTo>
                  <a:lnTo>
                    <a:pt x="5688711" y="1011936"/>
                  </a:lnTo>
                  <a:cubicBezTo>
                    <a:pt x="5772658" y="1011936"/>
                    <a:pt x="5838952" y="946785"/>
                    <a:pt x="5838952" y="868680"/>
                  </a:cubicBezTo>
                  <a:lnTo>
                    <a:pt x="5838952" y="194056"/>
                  </a:lnTo>
                  <a:cubicBezTo>
                    <a:pt x="5838952" y="115951"/>
                    <a:pt x="5772658" y="50800"/>
                    <a:pt x="5688711" y="50800"/>
                  </a:cubicBezTo>
                  <a:lnTo>
                    <a:pt x="201041" y="50800"/>
                  </a:lnTo>
                  <a:lnTo>
                    <a:pt x="201041" y="25400"/>
                  </a:lnTo>
                  <a:lnTo>
                    <a:pt x="201041" y="50800"/>
                  </a:lnTo>
                  <a:cubicBezTo>
                    <a:pt x="117094" y="50800"/>
                    <a:pt x="50800" y="115951"/>
                    <a:pt x="50800" y="194056"/>
                  </a:cubicBezTo>
                  <a:close/>
                </a:path>
              </a:pathLst>
            </a:custGeom>
            <a:solidFill>
              <a:srgbClr val="022B52"/>
            </a:solidFill>
          </p:spPr>
        </p:sp>
      </p:grpSp>
      <p:sp>
        <p:nvSpPr>
          <p:cNvPr name="Freeform 9" id="9"/>
          <p:cNvSpPr/>
          <p:nvPr/>
        </p:nvSpPr>
        <p:spPr>
          <a:xfrm flipH="false" flipV="false" rot="0">
            <a:off x="10319565" y="-5100404"/>
            <a:ext cx="14009209" cy="17671970"/>
          </a:xfrm>
          <a:custGeom>
            <a:avLst/>
            <a:gdLst/>
            <a:ahLst/>
            <a:cxnLst/>
            <a:rect r="r" b="b" t="t" l="l"/>
            <a:pathLst>
              <a:path h="17671970" w="14009209">
                <a:moveTo>
                  <a:pt x="0" y="0"/>
                </a:moveTo>
                <a:lnTo>
                  <a:pt x="14009209" y="0"/>
                </a:lnTo>
                <a:lnTo>
                  <a:pt x="14009209" y="17671970"/>
                </a:lnTo>
                <a:lnTo>
                  <a:pt x="0" y="17671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595280" y="4370927"/>
            <a:ext cx="15361920" cy="2199323"/>
          </a:xfrm>
          <a:prstGeom prst="rect">
            <a:avLst/>
          </a:prstGeom>
        </p:spPr>
        <p:txBody>
          <a:bodyPr anchor="t" rtlCol="false" tIns="0" lIns="0" bIns="0" rIns="0">
            <a:spAutoFit/>
          </a:bodyPr>
          <a:lstStyle/>
          <a:p>
            <a:pPr algn="ctr">
              <a:lnSpc>
                <a:spcPts val="5040"/>
              </a:lnSpc>
            </a:pPr>
            <a:r>
              <a:rPr lang="en-US" sz="4200" b="true">
                <a:solidFill>
                  <a:srgbClr val="002060"/>
                </a:solidFill>
                <a:latin typeface="Times New Roman Bold"/>
                <a:ea typeface="Times New Roman Bold"/>
                <a:cs typeface="Times New Roman Bold"/>
                <a:sym typeface="Times New Roman Bold"/>
              </a:rPr>
              <a:t>INNOVATIVE ENHANCEMENT IN ONLINE DELIVERY SERVICE</a:t>
            </a:r>
          </a:p>
        </p:txBody>
      </p:sp>
      <p:sp>
        <p:nvSpPr>
          <p:cNvPr name="TextBox 11" id="11"/>
          <p:cNvSpPr txBox="true"/>
          <p:nvPr/>
        </p:nvSpPr>
        <p:spPr>
          <a:xfrm rot="0">
            <a:off x="-773606" y="7683562"/>
            <a:ext cx="12618720" cy="2613660"/>
          </a:xfrm>
          <a:prstGeom prst="rect">
            <a:avLst/>
          </a:prstGeom>
        </p:spPr>
        <p:txBody>
          <a:bodyPr anchor="t" rtlCol="false" tIns="0" lIns="0" bIns="0" rIns="0">
            <a:spAutoFit/>
          </a:bodyPr>
          <a:lstStyle/>
          <a:p>
            <a:pPr algn="ctr">
              <a:lnSpc>
                <a:spcPts val="4320"/>
              </a:lnSpc>
            </a:pPr>
            <a:r>
              <a:rPr lang="en-US" sz="3600" b="true">
                <a:solidFill>
                  <a:srgbClr val="FFFFFF"/>
                </a:solidFill>
                <a:latin typeface="Times New Roman Bold"/>
                <a:ea typeface="Times New Roman Bold"/>
                <a:cs typeface="Times New Roman Bold"/>
                <a:sym typeface="Times New Roman Bold"/>
              </a:rPr>
              <a:t>24-25J-298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sp>
        <p:nvSpPr>
          <p:cNvPr name="TextBox 5" id="5"/>
          <p:cNvSpPr txBox="true"/>
          <p:nvPr/>
        </p:nvSpPr>
        <p:spPr>
          <a:xfrm rot="0">
            <a:off x="1319136" y="4138977"/>
            <a:ext cx="7268562" cy="3768060"/>
          </a:xfrm>
          <a:prstGeom prst="rect">
            <a:avLst/>
          </a:prstGeom>
        </p:spPr>
        <p:txBody>
          <a:bodyPr anchor="t" rtlCol="false" tIns="0" lIns="0" bIns="0" rIns="0">
            <a:spAutoFit/>
          </a:bodyPr>
          <a:lstStyle/>
          <a:p>
            <a:pPr algn="l">
              <a:lnSpc>
                <a:spcPts val="9720"/>
              </a:lnSpc>
            </a:pPr>
            <a:r>
              <a:rPr lang="en-US" sz="8100" b="true">
                <a:solidFill>
                  <a:srgbClr val="808080"/>
                </a:solidFill>
                <a:latin typeface="Arimo Bold"/>
                <a:ea typeface="Arimo Bold"/>
                <a:cs typeface="Arimo Bold"/>
                <a:sym typeface="Arimo Bold"/>
              </a:rPr>
              <a:t>06</a:t>
            </a:r>
          </a:p>
          <a:p>
            <a:pPr algn="l">
              <a:lnSpc>
                <a:spcPts val="9720"/>
              </a:lnSpc>
            </a:pPr>
            <a:r>
              <a:rPr lang="en-US" sz="8100" b="true">
                <a:solidFill>
                  <a:srgbClr val="002060"/>
                </a:solidFill>
                <a:latin typeface="Arimo Bold"/>
                <a:ea typeface="Arimo Bold"/>
                <a:cs typeface="Arimo Bold"/>
                <a:sym typeface="Arimo Bold"/>
              </a:rPr>
              <a:t>INDIVIDUAL</a:t>
            </a:r>
          </a:p>
          <a:p>
            <a:pPr algn="l">
              <a:lnSpc>
                <a:spcPts val="9720"/>
              </a:lnSpc>
            </a:pPr>
            <a:r>
              <a:rPr lang="en-US" sz="8100" b="true">
                <a:solidFill>
                  <a:srgbClr val="002060"/>
                </a:solidFill>
                <a:latin typeface="Arimo Bold"/>
                <a:ea typeface="Arimo Bold"/>
                <a:cs typeface="Arimo Bold"/>
                <a:sym typeface="Arimo Bold"/>
              </a:rPr>
              <a:t>COMPONENTS</a:t>
            </a:r>
          </a:p>
        </p:txBody>
      </p:sp>
      <p:sp>
        <p:nvSpPr>
          <p:cNvPr name="Freeform 6" id="6"/>
          <p:cNvSpPr/>
          <p:nvPr/>
        </p:nvSpPr>
        <p:spPr>
          <a:xfrm flipH="false" flipV="false" rot="0">
            <a:off x="4065969" y="-7352020"/>
            <a:ext cx="18910898" cy="21937097"/>
          </a:xfrm>
          <a:custGeom>
            <a:avLst/>
            <a:gdLst/>
            <a:ahLst/>
            <a:cxnLst/>
            <a:rect r="r" b="b" t="t" l="l"/>
            <a:pathLst>
              <a:path h="21937097" w="18910898">
                <a:moveTo>
                  <a:pt x="0" y="0"/>
                </a:moveTo>
                <a:lnTo>
                  <a:pt x="18910898" y="0"/>
                </a:lnTo>
                <a:lnTo>
                  <a:pt x="18910898" y="21937097"/>
                </a:lnTo>
                <a:lnTo>
                  <a:pt x="0" y="219370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10015359"/>
            <a:ext cx="18288000" cy="271643"/>
            <a:chOff x="0" y="0"/>
            <a:chExt cx="24384000" cy="362190"/>
          </a:xfrm>
        </p:grpSpPr>
        <p:sp>
          <p:nvSpPr>
            <p:cNvPr name="Freeform 6" id="6"/>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7" id="7"/>
          <p:cNvGrpSpPr/>
          <p:nvPr/>
        </p:nvGrpSpPr>
        <p:grpSpPr>
          <a:xfrm rot="0">
            <a:off x="15182850" y="209550"/>
            <a:ext cx="3009900" cy="3467100"/>
            <a:chOff x="0" y="0"/>
            <a:chExt cx="4013200" cy="4622800"/>
          </a:xfrm>
        </p:grpSpPr>
        <p:sp>
          <p:nvSpPr>
            <p:cNvPr name="Freeform 8" id="8"/>
            <p:cNvSpPr/>
            <p:nvPr/>
          </p:nvSpPr>
          <p:spPr>
            <a:xfrm flipH="false" flipV="false" rot="0">
              <a:off x="25400" y="25400"/>
              <a:ext cx="3962400" cy="4572000"/>
            </a:xfrm>
            <a:custGeom>
              <a:avLst/>
              <a:gdLst/>
              <a:ahLst/>
              <a:cxnLst/>
              <a:rect r="r" b="b" t="t" l="l"/>
              <a:pathLst>
                <a:path h="4572000" w="3962400">
                  <a:moveTo>
                    <a:pt x="0" y="0"/>
                  </a:moveTo>
                  <a:lnTo>
                    <a:pt x="3962400" y="0"/>
                  </a:lnTo>
                  <a:lnTo>
                    <a:pt x="3962400" y="4572000"/>
                  </a:lnTo>
                  <a:lnTo>
                    <a:pt x="0" y="4572000"/>
                  </a:lnTo>
                  <a:close/>
                </a:path>
              </a:pathLst>
            </a:custGeom>
            <a:solidFill>
              <a:srgbClr val="000000"/>
            </a:solidFill>
          </p:spPr>
        </p:sp>
        <p:sp>
          <p:nvSpPr>
            <p:cNvPr name="Freeform 9" id="9"/>
            <p:cNvSpPr/>
            <p:nvPr/>
          </p:nvSpPr>
          <p:spPr>
            <a:xfrm flipH="false" flipV="false" rot="0">
              <a:off x="0" y="0"/>
              <a:ext cx="4013200" cy="4622800"/>
            </a:xfrm>
            <a:custGeom>
              <a:avLst/>
              <a:gdLst/>
              <a:ahLst/>
              <a:cxnLst/>
              <a:rect r="r" b="b" t="t" l="l"/>
              <a:pathLst>
                <a:path h="4622800" w="4013200">
                  <a:moveTo>
                    <a:pt x="25400" y="0"/>
                  </a:moveTo>
                  <a:lnTo>
                    <a:pt x="3987800" y="0"/>
                  </a:lnTo>
                  <a:cubicBezTo>
                    <a:pt x="4001770" y="0"/>
                    <a:pt x="4013200" y="11430"/>
                    <a:pt x="4013200" y="25400"/>
                  </a:cubicBezTo>
                  <a:lnTo>
                    <a:pt x="4013200" y="4597400"/>
                  </a:lnTo>
                  <a:cubicBezTo>
                    <a:pt x="4013200" y="4611370"/>
                    <a:pt x="4001770" y="4622800"/>
                    <a:pt x="3987800" y="4622800"/>
                  </a:cubicBezTo>
                  <a:lnTo>
                    <a:pt x="25400" y="4622800"/>
                  </a:lnTo>
                  <a:cubicBezTo>
                    <a:pt x="11430" y="4622800"/>
                    <a:pt x="0" y="4611370"/>
                    <a:pt x="0" y="4597400"/>
                  </a:cubicBezTo>
                  <a:lnTo>
                    <a:pt x="0" y="25400"/>
                  </a:lnTo>
                  <a:cubicBezTo>
                    <a:pt x="0" y="11430"/>
                    <a:pt x="11430" y="0"/>
                    <a:pt x="25400" y="0"/>
                  </a:cubicBezTo>
                  <a:moveTo>
                    <a:pt x="25400" y="50800"/>
                  </a:moveTo>
                  <a:lnTo>
                    <a:pt x="25400" y="25400"/>
                  </a:lnTo>
                  <a:lnTo>
                    <a:pt x="50800" y="25400"/>
                  </a:lnTo>
                  <a:lnTo>
                    <a:pt x="50800" y="4597400"/>
                  </a:lnTo>
                  <a:lnTo>
                    <a:pt x="25400" y="4597400"/>
                  </a:lnTo>
                  <a:lnTo>
                    <a:pt x="25400" y="4572000"/>
                  </a:lnTo>
                  <a:lnTo>
                    <a:pt x="3987800" y="4572000"/>
                  </a:lnTo>
                  <a:lnTo>
                    <a:pt x="3987800" y="4597400"/>
                  </a:lnTo>
                  <a:lnTo>
                    <a:pt x="3962400" y="4597400"/>
                  </a:lnTo>
                  <a:lnTo>
                    <a:pt x="3962400" y="25400"/>
                  </a:lnTo>
                  <a:lnTo>
                    <a:pt x="3987800" y="25400"/>
                  </a:lnTo>
                  <a:lnTo>
                    <a:pt x="3987800" y="50800"/>
                  </a:lnTo>
                  <a:lnTo>
                    <a:pt x="25400" y="50800"/>
                  </a:lnTo>
                  <a:close/>
                </a:path>
              </a:pathLst>
            </a:custGeom>
            <a:solidFill>
              <a:srgbClr val="000000"/>
            </a:solidFill>
          </p:spPr>
        </p:sp>
        <p:sp>
          <p:nvSpPr>
            <p:cNvPr name="TextBox 10" id="10"/>
            <p:cNvSpPr txBox="true"/>
            <p:nvPr/>
          </p:nvSpPr>
          <p:spPr>
            <a:xfrm>
              <a:off x="0" y="-19050"/>
              <a:ext cx="4013200" cy="4641850"/>
            </a:xfrm>
            <a:prstGeom prst="rect">
              <a:avLst/>
            </a:prstGeom>
          </p:spPr>
          <p:txBody>
            <a:bodyPr anchor="ctr" rtlCol="false" tIns="50800" lIns="50800" bIns="50800" rIns="50800"/>
            <a:lstStyle/>
            <a:p>
              <a:pPr algn="ctr">
                <a:lnSpc>
                  <a:spcPts val="3240"/>
                </a:lnSpc>
              </a:pPr>
              <a:r>
                <a:rPr lang="en-US" sz="2700">
                  <a:solidFill>
                    <a:srgbClr val="FFFFFF"/>
                  </a:solidFill>
                  <a:latin typeface="Cambria"/>
                  <a:ea typeface="Cambria"/>
                  <a:cs typeface="Cambria"/>
                  <a:sym typeface="Cambria"/>
                </a:rPr>
                <a:t>Student Must add a professional photo to this cage</a:t>
              </a:r>
            </a:p>
          </p:txBody>
        </p:sp>
      </p:grpSp>
      <p:sp>
        <p:nvSpPr>
          <p:cNvPr name="TextBox 11" id="11"/>
          <p:cNvSpPr txBox="true"/>
          <p:nvPr/>
        </p:nvSpPr>
        <p:spPr>
          <a:xfrm rot="0">
            <a:off x="2253453" y="6876155"/>
            <a:ext cx="15361920" cy="1980247"/>
          </a:xfrm>
          <a:prstGeom prst="rect">
            <a:avLst/>
          </a:prstGeom>
        </p:spPr>
        <p:txBody>
          <a:bodyPr anchor="t" rtlCol="false" tIns="0" lIns="0" bIns="0" rIns="0">
            <a:spAutoFit/>
          </a:bodyPr>
          <a:lstStyle/>
          <a:p>
            <a:pPr algn="l">
              <a:lnSpc>
                <a:spcPts val="7200"/>
              </a:lnSpc>
            </a:pPr>
            <a:r>
              <a:rPr lang="en-US" sz="6000" b="true">
                <a:solidFill>
                  <a:srgbClr val="000000"/>
                </a:solidFill>
                <a:latin typeface="Arimo Bold"/>
                <a:ea typeface="Arimo Bold"/>
                <a:cs typeface="Arimo Bold"/>
                <a:sym typeface="Arimo Bold"/>
              </a:rPr>
              <a:t>IT21361272 | Ellewela A.V.H</a:t>
            </a:r>
          </a:p>
        </p:txBody>
      </p:sp>
      <p:sp>
        <p:nvSpPr>
          <p:cNvPr name="TextBox 12" id="12"/>
          <p:cNvSpPr txBox="true"/>
          <p:nvPr/>
        </p:nvSpPr>
        <p:spPr>
          <a:xfrm rot="0">
            <a:off x="2253453" y="6325077"/>
            <a:ext cx="15361920" cy="2177890"/>
          </a:xfrm>
          <a:prstGeom prst="rect">
            <a:avLst/>
          </a:prstGeom>
        </p:spPr>
        <p:txBody>
          <a:bodyPr anchor="t" rtlCol="false" tIns="0" lIns="0" bIns="0" rIns="0">
            <a:spAutoFit/>
          </a:bodyPr>
          <a:lstStyle/>
          <a:p>
            <a:pPr algn="l">
              <a:lnSpc>
                <a:spcPts val="3600"/>
              </a:lnSpc>
            </a:pPr>
            <a:r>
              <a:rPr lang="en-US" sz="3000">
                <a:solidFill>
                  <a:srgbClr val="898989"/>
                </a:solidFill>
                <a:latin typeface="Cambria"/>
                <a:ea typeface="Cambria"/>
                <a:cs typeface="Cambria"/>
                <a:sym typeface="Cambria"/>
              </a:rPr>
              <a:t>BSc (Hons) Degree in Information Technology (specialization in Information Technology ) </a:t>
            </a:r>
          </a:p>
        </p:txBody>
      </p:sp>
      <p:grpSp>
        <p:nvGrpSpPr>
          <p:cNvPr name="Group 13" id="13"/>
          <p:cNvGrpSpPr/>
          <p:nvPr/>
        </p:nvGrpSpPr>
        <p:grpSpPr>
          <a:xfrm rot="2431879">
            <a:off x="1953425" y="-2957497"/>
            <a:ext cx="1256822" cy="11851569"/>
            <a:chOff x="0" y="0"/>
            <a:chExt cx="1675762" cy="15802092"/>
          </a:xfrm>
        </p:grpSpPr>
        <p:sp>
          <p:nvSpPr>
            <p:cNvPr name="Freeform 14" id="14"/>
            <p:cNvSpPr/>
            <p:nvPr/>
          </p:nvSpPr>
          <p:spPr>
            <a:xfrm flipH="false" flipV="false" rot="0">
              <a:off x="0" y="0"/>
              <a:ext cx="1675765" cy="15802102"/>
            </a:xfrm>
            <a:custGeom>
              <a:avLst/>
              <a:gdLst/>
              <a:ahLst/>
              <a:cxnLst/>
              <a:rect r="r" b="b" t="t" l="l"/>
              <a:pathLst>
                <a:path h="15802102" w="1675765">
                  <a:moveTo>
                    <a:pt x="0" y="15802102"/>
                  </a:moveTo>
                  <a:lnTo>
                    <a:pt x="418973" y="0"/>
                  </a:lnTo>
                  <a:lnTo>
                    <a:pt x="1675765" y="0"/>
                  </a:lnTo>
                  <a:lnTo>
                    <a:pt x="1256792" y="15802102"/>
                  </a:lnTo>
                  <a:close/>
                </a:path>
              </a:pathLst>
            </a:custGeom>
            <a:gradFill rotWithShape="true">
              <a:gsLst>
                <a:gs pos="0">
                  <a:srgbClr val="006991">
                    <a:alpha val="100000"/>
                  </a:srgbClr>
                </a:gs>
                <a:gs pos="48000">
                  <a:srgbClr val="00A3E2">
                    <a:alpha val="100000"/>
                  </a:srgbClr>
                </a:gs>
                <a:gs pos="100000">
                  <a:srgbClr val="4FCEFF">
                    <a:alpha val="100000"/>
                  </a:srgbClr>
                </a:gs>
              </a:gsLst>
              <a:lin ang="16200000"/>
            </a:gradFill>
          </p:spPr>
        </p:sp>
      </p:grpSp>
      <p:sp>
        <p:nvSpPr>
          <p:cNvPr name="Freeform 15" id="15"/>
          <p:cNvSpPr/>
          <p:nvPr/>
        </p:nvSpPr>
        <p:spPr>
          <a:xfrm flipH="false" flipV="false" rot="0">
            <a:off x="15177624" y="211029"/>
            <a:ext cx="3034176" cy="3424800"/>
          </a:xfrm>
          <a:custGeom>
            <a:avLst/>
            <a:gdLst/>
            <a:ahLst/>
            <a:cxnLst/>
            <a:rect r="r" b="b" t="t" l="l"/>
            <a:pathLst>
              <a:path h="3424800" w="3034176">
                <a:moveTo>
                  <a:pt x="0" y="0"/>
                </a:moveTo>
                <a:lnTo>
                  <a:pt x="3034176" y="0"/>
                </a:lnTo>
                <a:lnTo>
                  <a:pt x="3034176" y="3424800"/>
                </a:lnTo>
                <a:lnTo>
                  <a:pt x="0" y="3424800"/>
                </a:lnTo>
                <a:lnTo>
                  <a:pt x="0" y="0"/>
                </a:lnTo>
                <a:close/>
              </a:path>
            </a:pathLst>
          </a:custGeom>
          <a:blipFill>
            <a:blip r:embed="rId4"/>
            <a:stretch>
              <a:fillRect l="0" t="-6953" r="0" b="-6953"/>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4"/>
            <a:stretch>
              <a:fillRect l="0" t="0" r="0" b="0"/>
            </a:stretch>
          </a:blipFill>
        </p:spPr>
      </p:sp>
      <p:sp>
        <p:nvSpPr>
          <p:cNvPr name="TextBox 12" id="12"/>
          <p:cNvSpPr txBox="true"/>
          <p:nvPr/>
        </p:nvSpPr>
        <p:spPr>
          <a:xfrm rot="0">
            <a:off x="3127533" y="787179"/>
            <a:ext cx="11670453" cy="712440"/>
          </a:xfrm>
          <a:prstGeom prst="rect">
            <a:avLst/>
          </a:prstGeom>
        </p:spPr>
        <p:txBody>
          <a:bodyPr anchor="t" rtlCol="false" tIns="0" lIns="0" bIns="0" rIns="0">
            <a:spAutoFit/>
          </a:bodyPr>
          <a:lstStyle/>
          <a:p>
            <a:pPr algn="ctr">
              <a:lnSpc>
                <a:spcPts val="5040"/>
              </a:lnSpc>
            </a:pPr>
            <a:r>
              <a:rPr lang="en-US" sz="4200" b="true">
                <a:solidFill>
                  <a:srgbClr val="002060"/>
                </a:solidFill>
                <a:latin typeface="Arimo Bold"/>
                <a:ea typeface="Arimo Bold"/>
                <a:cs typeface="Arimo Bold"/>
                <a:sym typeface="Arimo Bold"/>
              </a:rPr>
              <a:t>COMPONENT 01</a:t>
            </a:r>
          </a:p>
        </p:txBody>
      </p:sp>
      <p:sp>
        <p:nvSpPr>
          <p:cNvPr name="TextBox 13" id="13"/>
          <p:cNvSpPr txBox="true"/>
          <p:nvPr/>
        </p:nvSpPr>
        <p:spPr>
          <a:xfrm rot="0">
            <a:off x="2584608" y="2059653"/>
            <a:ext cx="13525976" cy="1183630"/>
          </a:xfrm>
          <a:prstGeom prst="rect">
            <a:avLst/>
          </a:prstGeom>
        </p:spPr>
        <p:txBody>
          <a:bodyPr anchor="t" rtlCol="false" tIns="0" lIns="0" bIns="0" rIns="0">
            <a:spAutoFit/>
          </a:bodyPr>
          <a:lstStyle/>
          <a:p>
            <a:pPr algn="ctr">
              <a:lnSpc>
                <a:spcPts val="4320"/>
              </a:lnSpc>
            </a:pPr>
            <a:r>
              <a:rPr lang="en-US" sz="3600" b="true">
                <a:solidFill>
                  <a:srgbClr val="002060"/>
                </a:solidFill>
                <a:latin typeface="Arimo Bold"/>
                <a:ea typeface="Arimo Bold"/>
                <a:cs typeface="Arimo Bold"/>
                <a:sym typeface="Arimo Bold"/>
              </a:rPr>
              <a:t>Implement an automated voice system activation system for the courier service to enhance delivery time prediction.</a:t>
            </a:r>
          </a:p>
        </p:txBody>
      </p:sp>
      <p:sp>
        <p:nvSpPr>
          <p:cNvPr name="Freeform 14" id="14" descr="Artificial intelligence (AI) in eLearning"/>
          <p:cNvSpPr/>
          <p:nvPr/>
        </p:nvSpPr>
        <p:spPr>
          <a:xfrm flipH="false" flipV="false" rot="0">
            <a:off x="5888037" y="4104590"/>
            <a:ext cx="6511923" cy="4347945"/>
          </a:xfrm>
          <a:custGeom>
            <a:avLst/>
            <a:gdLst/>
            <a:ahLst/>
            <a:cxnLst/>
            <a:rect r="r" b="b" t="t" l="l"/>
            <a:pathLst>
              <a:path h="4347945" w="6511923">
                <a:moveTo>
                  <a:pt x="0" y="0"/>
                </a:moveTo>
                <a:lnTo>
                  <a:pt x="6511923" y="0"/>
                </a:lnTo>
                <a:lnTo>
                  <a:pt x="6511923" y="4347944"/>
                </a:lnTo>
                <a:lnTo>
                  <a:pt x="0" y="4347944"/>
                </a:lnTo>
                <a:lnTo>
                  <a:pt x="0" y="0"/>
                </a:lnTo>
                <a:close/>
              </a:path>
            </a:pathLst>
          </a:custGeom>
          <a:blipFill>
            <a:blip r:embed="rId5"/>
            <a:stretch>
              <a:fillRect l="-51" t="0" r="-51"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440184" y="773421"/>
            <a:ext cx="5043267" cy="804772"/>
          </a:xfrm>
          <a:prstGeom prst="rect">
            <a:avLst/>
          </a:prstGeom>
        </p:spPr>
        <p:txBody>
          <a:bodyPr anchor="t" rtlCol="false" tIns="0" lIns="0" bIns="0" rIns="0">
            <a:spAutoFit/>
          </a:bodyPr>
          <a:lstStyle/>
          <a:p>
            <a:pPr algn="l" marL="868680" indent="-434340" lvl="1">
              <a:lnSpc>
                <a:spcPts val="5759"/>
              </a:lnSpc>
              <a:buFont typeface="Arial"/>
              <a:buChar char="•"/>
            </a:pPr>
            <a:r>
              <a:rPr lang="en-US" b="true" sz="4800">
                <a:solidFill>
                  <a:srgbClr val="002060"/>
                </a:solidFill>
                <a:latin typeface="Arimo Bold"/>
                <a:ea typeface="Arimo Bold"/>
                <a:cs typeface="Arimo Bold"/>
                <a:sym typeface="Arimo Bold"/>
              </a:rPr>
              <a:t>BACKGROUND</a:t>
            </a:r>
          </a:p>
        </p:txBody>
      </p:sp>
      <p:sp>
        <p:nvSpPr>
          <p:cNvPr name="TextBox 13" id="13"/>
          <p:cNvSpPr txBox="true"/>
          <p:nvPr/>
        </p:nvSpPr>
        <p:spPr>
          <a:xfrm rot="0">
            <a:off x="440184" y="5533791"/>
            <a:ext cx="5520832" cy="804772"/>
          </a:xfrm>
          <a:prstGeom prst="rect">
            <a:avLst/>
          </a:prstGeom>
        </p:spPr>
        <p:txBody>
          <a:bodyPr anchor="t" rtlCol="false" tIns="0" lIns="0" bIns="0" rIns="0">
            <a:spAutoFit/>
          </a:bodyPr>
          <a:lstStyle/>
          <a:p>
            <a:pPr algn="l" marL="868680" indent="-434340" lvl="1">
              <a:lnSpc>
                <a:spcPts val="5759"/>
              </a:lnSpc>
              <a:buFont typeface="Arial"/>
              <a:buChar char="•"/>
            </a:pPr>
            <a:r>
              <a:rPr lang="en-US" b="true" sz="4800">
                <a:solidFill>
                  <a:srgbClr val="002060"/>
                </a:solidFill>
                <a:latin typeface="Arimo Bold"/>
                <a:ea typeface="Arimo Bold"/>
                <a:cs typeface="Arimo Bold"/>
                <a:sym typeface="Arimo Bold"/>
              </a:rPr>
              <a:t>RESEARCH GAP</a:t>
            </a:r>
          </a:p>
        </p:txBody>
      </p:sp>
      <p:sp>
        <p:nvSpPr>
          <p:cNvPr name="TextBox 14" id="14"/>
          <p:cNvSpPr txBox="true"/>
          <p:nvPr/>
        </p:nvSpPr>
        <p:spPr>
          <a:xfrm rot="0">
            <a:off x="812959" y="1133958"/>
            <a:ext cx="14740413" cy="4327443"/>
          </a:xfrm>
          <a:prstGeom prst="rect">
            <a:avLst/>
          </a:prstGeom>
        </p:spPr>
        <p:txBody>
          <a:bodyPr anchor="t" rtlCol="false" tIns="0" lIns="0" bIns="0" rIns="0">
            <a:spAutoFit/>
          </a:bodyPr>
          <a:lstStyle/>
          <a:p>
            <a:pPr algn="l" marL="651510" indent="-325755" lvl="1">
              <a:lnSpc>
                <a:spcPts val="6480"/>
              </a:lnSpc>
              <a:buFont typeface="Arial"/>
              <a:buChar char="•"/>
            </a:pPr>
            <a:r>
              <a:rPr lang="en-US" sz="3600">
                <a:solidFill>
                  <a:srgbClr val="000000"/>
                </a:solidFill>
                <a:latin typeface="Arimo"/>
                <a:ea typeface="Arimo"/>
                <a:cs typeface="Arimo"/>
                <a:sym typeface="Arimo"/>
              </a:rPr>
              <a:t>Customers expect accurate, real-time delivery updates in today's eCommerce landscape.</a:t>
            </a:r>
          </a:p>
          <a:p>
            <a:pPr algn="l" marL="651510" indent="-325755" lvl="1">
              <a:lnSpc>
                <a:spcPts val="6480"/>
              </a:lnSpc>
              <a:buFont typeface="Arial"/>
              <a:buChar char="•"/>
            </a:pPr>
            <a:r>
              <a:rPr lang="en-US" sz="3600">
                <a:solidFill>
                  <a:srgbClr val="000000"/>
                </a:solidFill>
                <a:latin typeface="Arimo"/>
                <a:ea typeface="Arimo"/>
                <a:cs typeface="Arimo"/>
                <a:sym typeface="Arimo"/>
              </a:rPr>
              <a:t>Manual tracking and updates lead to delays and inaccurate delivery time predictions.</a:t>
            </a:r>
          </a:p>
          <a:p>
            <a:pPr algn="l" marL="651510" indent="-325755" lvl="1">
              <a:lnSpc>
                <a:spcPts val="6480"/>
              </a:lnSpc>
              <a:buFont typeface="Arial"/>
              <a:buChar char="•"/>
            </a:pPr>
            <a:r>
              <a:rPr lang="en-US" sz="3600">
                <a:solidFill>
                  <a:srgbClr val="000000"/>
                </a:solidFill>
                <a:latin typeface="Cambria"/>
                <a:ea typeface="Cambria"/>
                <a:cs typeface="Cambria"/>
                <a:sym typeface="Cambria"/>
              </a:rPr>
              <a:t>. Voice automation boosts delivery accuracy and satisfaction.</a:t>
            </a:r>
          </a:p>
        </p:txBody>
      </p:sp>
      <p:sp>
        <p:nvSpPr>
          <p:cNvPr name="TextBox 15" id="15"/>
          <p:cNvSpPr txBox="true"/>
          <p:nvPr/>
        </p:nvSpPr>
        <p:spPr>
          <a:xfrm rot="0">
            <a:off x="1114320" y="5918848"/>
            <a:ext cx="16567890" cy="3496446"/>
          </a:xfrm>
          <a:prstGeom prst="rect">
            <a:avLst/>
          </a:prstGeom>
        </p:spPr>
        <p:txBody>
          <a:bodyPr anchor="t" rtlCol="false" tIns="0" lIns="0" bIns="0" rIns="0">
            <a:spAutoFit/>
          </a:bodyPr>
          <a:lstStyle/>
          <a:p>
            <a:pPr algn="l">
              <a:lnSpc>
                <a:spcPts val="6480"/>
              </a:lnSpc>
            </a:pPr>
            <a:r>
              <a:rPr lang="en-US" sz="3600">
                <a:solidFill>
                  <a:srgbClr val="000000"/>
                </a:solidFill>
                <a:latin typeface="Arimo"/>
                <a:ea typeface="Arimo"/>
                <a:cs typeface="Arimo"/>
                <a:sym typeface="Arimo"/>
              </a:rPr>
              <a:t>The research gap is in the incomplete coverage of delivery time estimation research, particularly in automated system confirmation, call generation, and delivery time identification. This calls for further research on integrated models and systems for accurate delivery time estimation.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4"/>
            <a:stretch>
              <a:fillRect l="0" t="0" r="0" b="0"/>
            </a:stretch>
          </a:blipFill>
        </p:spPr>
      </p:sp>
      <p:sp>
        <p:nvSpPr>
          <p:cNvPr name="TextBox 12" id="12"/>
          <p:cNvSpPr txBox="true"/>
          <p:nvPr/>
        </p:nvSpPr>
        <p:spPr>
          <a:xfrm rot="0">
            <a:off x="440184" y="773421"/>
            <a:ext cx="7126476" cy="1543437"/>
          </a:xfrm>
          <a:prstGeom prst="rect">
            <a:avLst/>
          </a:prstGeom>
        </p:spPr>
        <p:txBody>
          <a:bodyPr anchor="t" rtlCol="false" tIns="0" lIns="0" bIns="0" rIns="0">
            <a:spAutoFit/>
          </a:bodyPr>
          <a:lstStyle/>
          <a:p>
            <a:pPr algn="l" marL="868680" indent="-434340" lvl="1">
              <a:lnSpc>
                <a:spcPts val="5759"/>
              </a:lnSpc>
              <a:buFont typeface="Arial"/>
              <a:buChar char="•"/>
            </a:pPr>
            <a:r>
              <a:rPr lang="en-US" b="true" sz="4800">
                <a:solidFill>
                  <a:srgbClr val="002060"/>
                </a:solidFill>
                <a:latin typeface="Arimo Bold"/>
                <a:ea typeface="Arimo Bold"/>
                <a:cs typeface="Arimo Bold"/>
                <a:sym typeface="Arimo Bold"/>
              </a:rPr>
              <a:t>RESEARCH PROBLEM</a:t>
            </a:r>
          </a:p>
          <a:p>
            <a:pPr algn="l" marL="868680" indent="-434340" lvl="1">
              <a:lnSpc>
                <a:spcPts val="5759"/>
              </a:lnSpc>
            </a:pPr>
          </a:p>
        </p:txBody>
      </p:sp>
      <p:sp>
        <p:nvSpPr>
          <p:cNvPr name="Freeform 13" id="13" descr="A group of people standing next to a computer screen  Description automatically generated"/>
          <p:cNvSpPr/>
          <p:nvPr/>
        </p:nvSpPr>
        <p:spPr>
          <a:xfrm flipH="false" flipV="false" rot="0">
            <a:off x="10051806" y="1865557"/>
            <a:ext cx="10001250" cy="8143875"/>
          </a:xfrm>
          <a:custGeom>
            <a:avLst/>
            <a:gdLst/>
            <a:ahLst/>
            <a:cxnLst/>
            <a:rect r="r" b="b" t="t" l="l"/>
            <a:pathLst>
              <a:path h="8143875" w="10001250">
                <a:moveTo>
                  <a:pt x="0" y="0"/>
                </a:moveTo>
                <a:lnTo>
                  <a:pt x="10001250" y="0"/>
                </a:lnTo>
                <a:lnTo>
                  <a:pt x="10001250" y="8143875"/>
                </a:lnTo>
                <a:lnTo>
                  <a:pt x="0" y="8143875"/>
                </a:lnTo>
                <a:lnTo>
                  <a:pt x="0" y="0"/>
                </a:lnTo>
                <a:close/>
              </a:path>
            </a:pathLst>
          </a:custGeom>
          <a:blipFill>
            <a:blip r:embed="rId5"/>
            <a:stretch>
              <a:fillRect l="0" t="0" r="0" b="0"/>
            </a:stretch>
          </a:blipFill>
        </p:spPr>
      </p:sp>
      <p:sp>
        <p:nvSpPr>
          <p:cNvPr name="TextBox 14" id="14"/>
          <p:cNvSpPr txBox="true"/>
          <p:nvPr/>
        </p:nvSpPr>
        <p:spPr>
          <a:xfrm rot="0">
            <a:off x="1118752" y="2217798"/>
            <a:ext cx="9174778" cy="3614061"/>
          </a:xfrm>
          <a:prstGeom prst="rect">
            <a:avLst/>
          </a:prstGeom>
        </p:spPr>
        <p:txBody>
          <a:bodyPr anchor="t" rtlCol="false" tIns="0" lIns="0" bIns="0" rIns="0">
            <a:spAutoFit/>
          </a:bodyPr>
          <a:lstStyle/>
          <a:p>
            <a:pPr algn="just">
              <a:lnSpc>
                <a:spcPts val="5400"/>
              </a:lnSpc>
            </a:pPr>
            <a:r>
              <a:rPr lang="en-US" sz="3000">
                <a:solidFill>
                  <a:srgbClr val="000000"/>
                </a:solidFill>
                <a:latin typeface="Arimo"/>
                <a:ea typeface="Arimo"/>
                <a:cs typeface="Arimo"/>
                <a:sym typeface="Arimo"/>
              </a:rPr>
              <a:t>Manual tracking causes delays and inaccurate delivery predictions in courier services, leading to customer dissatisfaction. An automated voice activation system can improve real-time updates and accuracy, addressing this issue?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347220" y="959159"/>
            <a:ext cx="7744473" cy="804772"/>
          </a:xfrm>
          <a:prstGeom prst="rect">
            <a:avLst/>
          </a:prstGeom>
        </p:spPr>
        <p:txBody>
          <a:bodyPr anchor="t" rtlCol="false" tIns="0" lIns="0" bIns="0" rIns="0">
            <a:spAutoFit/>
          </a:bodyPr>
          <a:lstStyle/>
          <a:p>
            <a:pPr algn="l" marL="868680" indent="-434340" lvl="1">
              <a:lnSpc>
                <a:spcPts val="5759"/>
              </a:lnSpc>
              <a:buFont typeface="Arial"/>
              <a:buChar char="•"/>
            </a:pPr>
            <a:r>
              <a:rPr lang="en-US" b="true" sz="4800">
                <a:solidFill>
                  <a:srgbClr val="002060"/>
                </a:solidFill>
                <a:latin typeface="Arimo Bold"/>
                <a:ea typeface="Arimo Bold"/>
                <a:cs typeface="Arimo Bold"/>
                <a:sym typeface="Arimo Bold"/>
              </a:rPr>
              <a:t>SPECIFIC OBJECTIVES</a:t>
            </a:r>
          </a:p>
        </p:txBody>
      </p:sp>
      <p:grpSp>
        <p:nvGrpSpPr>
          <p:cNvPr name="Group 13" id="13"/>
          <p:cNvGrpSpPr/>
          <p:nvPr/>
        </p:nvGrpSpPr>
        <p:grpSpPr>
          <a:xfrm rot="0">
            <a:off x="798603" y="2200388"/>
            <a:ext cx="15830813" cy="5515353"/>
            <a:chOff x="0" y="0"/>
            <a:chExt cx="21107750" cy="7353804"/>
          </a:xfrm>
        </p:grpSpPr>
        <p:sp>
          <p:nvSpPr>
            <p:cNvPr name="Freeform 14" id="14"/>
            <p:cNvSpPr/>
            <p:nvPr/>
          </p:nvSpPr>
          <p:spPr>
            <a:xfrm flipH="false" flipV="false" rot="0">
              <a:off x="25400" y="25400"/>
              <a:ext cx="21056981" cy="7303008"/>
            </a:xfrm>
            <a:custGeom>
              <a:avLst/>
              <a:gdLst/>
              <a:ahLst/>
              <a:cxnLst/>
              <a:rect r="r" b="b" t="t" l="l"/>
              <a:pathLst>
                <a:path h="7303008" w="21056981">
                  <a:moveTo>
                    <a:pt x="0" y="0"/>
                  </a:moveTo>
                  <a:lnTo>
                    <a:pt x="19834225" y="0"/>
                  </a:lnTo>
                  <a:lnTo>
                    <a:pt x="21056981" y="1217168"/>
                  </a:lnTo>
                  <a:lnTo>
                    <a:pt x="21056981" y="7303008"/>
                  </a:lnTo>
                  <a:lnTo>
                    <a:pt x="0" y="7303008"/>
                  </a:lnTo>
                  <a:close/>
                </a:path>
              </a:pathLst>
            </a:custGeom>
            <a:solidFill>
              <a:srgbClr val="002060"/>
            </a:solidFill>
          </p:spPr>
        </p:sp>
        <p:sp>
          <p:nvSpPr>
            <p:cNvPr name="Freeform 15" id="15"/>
            <p:cNvSpPr/>
            <p:nvPr/>
          </p:nvSpPr>
          <p:spPr>
            <a:xfrm flipH="false" flipV="false" rot="0">
              <a:off x="0" y="0"/>
              <a:ext cx="21107781" cy="7353808"/>
            </a:xfrm>
            <a:custGeom>
              <a:avLst/>
              <a:gdLst/>
              <a:ahLst/>
              <a:cxnLst/>
              <a:rect r="r" b="b" t="t" l="l"/>
              <a:pathLst>
                <a:path h="7353808" w="21107781">
                  <a:moveTo>
                    <a:pt x="25400" y="0"/>
                  </a:moveTo>
                  <a:lnTo>
                    <a:pt x="19859625" y="0"/>
                  </a:lnTo>
                  <a:cubicBezTo>
                    <a:pt x="19866356" y="0"/>
                    <a:pt x="19872833" y="2667"/>
                    <a:pt x="19877532" y="7366"/>
                  </a:cubicBezTo>
                  <a:lnTo>
                    <a:pt x="21100287" y="1224534"/>
                  </a:lnTo>
                  <a:cubicBezTo>
                    <a:pt x="21105113" y="1229360"/>
                    <a:pt x="21107781" y="1235837"/>
                    <a:pt x="21107781" y="1242568"/>
                  </a:cubicBezTo>
                  <a:lnTo>
                    <a:pt x="21107781" y="7328408"/>
                  </a:lnTo>
                  <a:cubicBezTo>
                    <a:pt x="21107781" y="7342378"/>
                    <a:pt x="21096351" y="7353808"/>
                    <a:pt x="21082381" y="7353808"/>
                  </a:cubicBezTo>
                  <a:lnTo>
                    <a:pt x="25400" y="7353808"/>
                  </a:lnTo>
                  <a:cubicBezTo>
                    <a:pt x="11430" y="7353808"/>
                    <a:pt x="0" y="7342378"/>
                    <a:pt x="0" y="7328408"/>
                  </a:cubicBezTo>
                  <a:lnTo>
                    <a:pt x="0" y="25400"/>
                  </a:lnTo>
                  <a:cubicBezTo>
                    <a:pt x="0" y="11430"/>
                    <a:pt x="11430" y="0"/>
                    <a:pt x="25400" y="0"/>
                  </a:cubicBezTo>
                  <a:moveTo>
                    <a:pt x="25400" y="50800"/>
                  </a:moveTo>
                  <a:lnTo>
                    <a:pt x="25400" y="25400"/>
                  </a:lnTo>
                  <a:lnTo>
                    <a:pt x="50800" y="25400"/>
                  </a:lnTo>
                  <a:lnTo>
                    <a:pt x="50800" y="7328408"/>
                  </a:lnTo>
                  <a:lnTo>
                    <a:pt x="25400" y="7328408"/>
                  </a:lnTo>
                  <a:lnTo>
                    <a:pt x="25400" y="7303008"/>
                  </a:lnTo>
                  <a:lnTo>
                    <a:pt x="21082381" y="7303008"/>
                  </a:lnTo>
                  <a:lnTo>
                    <a:pt x="21082381" y="7328408"/>
                  </a:lnTo>
                  <a:lnTo>
                    <a:pt x="21056981" y="7328408"/>
                  </a:lnTo>
                  <a:lnTo>
                    <a:pt x="21056981" y="1242568"/>
                  </a:lnTo>
                  <a:lnTo>
                    <a:pt x="21082381" y="1242568"/>
                  </a:lnTo>
                  <a:lnTo>
                    <a:pt x="21064474" y="1260602"/>
                  </a:lnTo>
                  <a:lnTo>
                    <a:pt x="19841719" y="43434"/>
                  </a:lnTo>
                  <a:lnTo>
                    <a:pt x="19859625" y="25400"/>
                  </a:lnTo>
                  <a:lnTo>
                    <a:pt x="19859625" y="50800"/>
                  </a:lnTo>
                  <a:lnTo>
                    <a:pt x="25400" y="50800"/>
                  </a:lnTo>
                  <a:close/>
                </a:path>
              </a:pathLst>
            </a:custGeom>
            <a:solidFill>
              <a:srgbClr val="022B52"/>
            </a:solidFill>
          </p:spPr>
        </p:sp>
      </p:grpSp>
      <p:sp>
        <p:nvSpPr>
          <p:cNvPr name="TextBox 16" id="16"/>
          <p:cNvSpPr txBox="true"/>
          <p:nvPr/>
        </p:nvSpPr>
        <p:spPr>
          <a:xfrm rot="0">
            <a:off x="1191577" y="1793559"/>
            <a:ext cx="13983111" cy="4744742"/>
          </a:xfrm>
          <a:prstGeom prst="rect">
            <a:avLst/>
          </a:prstGeom>
        </p:spPr>
        <p:txBody>
          <a:bodyPr anchor="t" rtlCol="false" tIns="0" lIns="0" bIns="0" rIns="0">
            <a:spAutoFit/>
          </a:bodyPr>
          <a:lstStyle/>
          <a:p>
            <a:pPr algn="just">
              <a:lnSpc>
                <a:spcPts val="8640"/>
              </a:lnSpc>
            </a:pPr>
            <a:r>
              <a:rPr lang="en-US" sz="3600">
                <a:solidFill>
                  <a:srgbClr val="FFFFFF"/>
                </a:solidFill>
                <a:latin typeface="Arimo"/>
                <a:ea typeface="Arimo"/>
                <a:cs typeface="Arimo"/>
                <a:sym typeface="Arimo"/>
              </a:rPr>
              <a:t>To implement an automated voice activation system that improves delivery time prediction by providing real-time updates, enhancing communication between couriers and customers, and ensuring accurate and timely delivery information.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440182" y="773421"/>
            <a:ext cx="7744473" cy="804772"/>
          </a:xfrm>
          <a:prstGeom prst="rect">
            <a:avLst/>
          </a:prstGeom>
        </p:spPr>
        <p:txBody>
          <a:bodyPr anchor="t" rtlCol="false" tIns="0" lIns="0" bIns="0" rIns="0">
            <a:spAutoFit/>
          </a:bodyPr>
          <a:lstStyle/>
          <a:p>
            <a:pPr algn="l" marL="868680" indent="-434340" lvl="1">
              <a:lnSpc>
                <a:spcPts val="5759"/>
              </a:lnSpc>
              <a:buFont typeface="Arial"/>
              <a:buChar char="•"/>
            </a:pPr>
            <a:r>
              <a:rPr lang="en-US" b="true" sz="4800">
                <a:solidFill>
                  <a:srgbClr val="002060"/>
                </a:solidFill>
                <a:latin typeface="Arimo Bold"/>
                <a:ea typeface="Arimo Bold"/>
                <a:cs typeface="Arimo Bold"/>
                <a:sym typeface="Arimo Bold"/>
              </a:rPr>
              <a:t>SUB OBJECTIVES</a:t>
            </a:r>
          </a:p>
        </p:txBody>
      </p:sp>
      <p:sp>
        <p:nvSpPr>
          <p:cNvPr name="TextBox 13" id="13"/>
          <p:cNvSpPr txBox="true"/>
          <p:nvPr/>
        </p:nvSpPr>
        <p:spPr>
          <a:xfrm rot="0">
            <a:off x="930645" y="2020264"/>
            <a:ext cx="14758850" cy="5158439"/>
          </a:xfrm>
          <a:prstGeom prst="rect">
            <a:avLst/>
          </a:prstGeom>
        </p:spPr>
        <p:txBody>
          <a:bodyPr anchor="t" rtlCol="false" tIns="0" lIns="0" bIns="0" rIns="0">
            <a:spAutoFit/>
          </a:bodyPr>
          <a:lstStyle/>
          <a:p>
            <a:pPr algn="just" marL="651510" indent="-325755" lvl="1">
              <a:lnSpc>
                <a:spcPts val="6480"/>
              </a:lnSpc>
              <a:buAutoNum type="arabicPeriod" startAt="1"/>
            </a:pPr>
            <a:r>
              <a:rPr lang="en-US" sz="3600">
                <a:solidFill>
                  <a:srgbClr val="000000"/>
                </a:solidFill>
                <a:latin typeface="Arimo"/>
                <a:ea typeface="Arimo"/>
                <a:cs typeface="Arimo"/>
                <a:sym typeface="Arimo"/>
              </a:rPr>
              <a:t>To Create a voice-activated system that allows users to interact with courier services to receive and manage delivery time predictions seamlessly. </a:t>
            </a:r>
          </a:p>
          <a:p>
            <a:pPr algn="just" marL="651510" indent="-325755" lvl="1">
              <a:lnSpc>
                <a:spcPts val="6480"/>
              </a:lnSpc>
              <a:buAutoNum type="arabicPeriod" startAt="1"/>
            </a:pPr>
            <a:r>
              <a:rPr lang="en-US" sz="3600">
                <a:solidFill>
                  <a:srgbClr val="000000"/>
                </a:solidFill>
                <a:latin typeface="Arimo"/>
                <a:ea typeface="Arimo"/>
                <a:cs typeface="Arimo"/>
                <a:sym typeface="Arimo"/>
              </a:rPr>
              <a:t>To Enhance real-time communication between couriers and customers through voice-based updates, improving delivery accuracy and customer satisfaction.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4"/>
            <a:stretch>
              <a:fillRect l="0" t="0" r="0" b="0"/>
            </a:stretch>
          </a:blipFill>
        </p:spPr>
      </p:sp>
      <p:sp>
        <p:nvSpPr>
          <p:cNvPr name="TextBox 12" id="12"/>
          <p:cNvSpPr txBox="true"/>
          <p:nvPr/>
        </p:nvSpPr>
        <p:spPr>
          <a:xfrm rot="0">
            <a:off x="3022491" y="4510362"/>
            <a:ext cx="11670453" cy="804772"/>
          </a:xfrm>
          <a:prstGeom prst="rect">
            <a:avLst/>
          </a:prstGeom>
        </p:spPr>
        <p:txBody>
          <a:bodyPr anchor="t" rtlCol="false" tIns="0" lIns="0" bIns="0" rIns="0">
            <a:spAutoFit/>
          </a:bodyPr>
          <a:lstStyle/>
          <a:p>
            <a:pPr algn="ctr">
              <a:lnSpc>
                <a:spcPts val="5759"/>
              </a:lnSpc>
            </a:pPr>
            <a:r>
              <a:rPr lang="en-US" b="true" sz="4800">
                <a:solidFill>
                  <a:srgbClr val="002060"/>
                </a:solidFill>
                <a:latin typeface="Arimo Bold"/>
                <a:ea typeface="Arimo Bold"/>
                <a:cs typeface="Arimo Bold"/>
                <a:sym typeface="Arimo Bold"/>
              </a:rPr>
              <a:t>METHODOLOGY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1647411" y="520170"/>
            <a:ext cx="11670453" cy="804772"/>
          </a:xfrm>
          <a:prstGeom prst="rect">
            <a:avLst/>
          </a:prstGeom>
        </p:spPr>
        <p:txBody>
          <a:bodyPr anchor="t" rtlCol="false" tIns="0" lIns="0" bIns="0" rIns="0">
            <a:spAutoFit/>
          </a:bodyPr>
          <a:lstStyle/>
          <a:p>
            <a:pPr algn="ctr" marL="868680" indent="-434340" lvl="1">
              <a:lnSpc>
                <a:spcPts val="5759"/>
              </a:lnSpc>
              <a:buFont typeface="Arial"/>
              <a:buChar char="•"/>
            </a:pPr>
            <a:r>
              <a:rPr lang="en-US" b="true" sz="4800">
                <a:solidFill>
                  <a:srgbClr val="002060"/>
                </a:solidFill>
                <a:latin typeface="Arimo Bold"/>
                <a:ea typeface="Arimo Bold"/>
                <a:cs typeface="Arimo Bold"/>
                <a:sym typeface="Arimo Bold"/>
              </a:rPr>
              <a:t>COMPONENT DIAGRAM</a:t>
            </a:r>
          </a:p>
        </p:txBody>
      </p:sp>
      <p:sp>
        <p:nvSpPr>
          <p:cNvPr name="Freeform 13" id="13" descr="A diagram of a delivery process  Description automatically generated"/>
          <p:cNvSpPr/>
          <p:nvPr/>
        </p:nvSpPr>
        <p:spPr>
          <a:xfrm flipH="false" flipV="false" rot="0">
            <a:off x="975554" y="1366972"/>
            <a:ext cx="14480427" cy="7873385"/>
          </a:xfrm>
          <a:custGeom>
            <a:avLst/>
            <a:gdLst/>
            <a:ahLst/>
            <a:cxnLst/>
            <a:rect r="r" b="b" t="t" l="l"/>
            <a:pathLst>
              <a:path h="7873385" w="14480427">
                <a:moveTo>
                  <a:pt x="0" y="0"/>
                </a:moveTo>
                <a:lnTo>
                  <a:pt x="14480426" y="0"/>
                </a:lnTo>
                <a:lnTo>
                  <a:pt x="14480426" y="7873385"/>
                </a:lnTo>
                <a:lnTo>
                  <a:pt x="0" y="7873385"/>
                </a:lnTo>
                <a:lnTo>
                  <a:pt x="0" y="0"/>
                </a:lnTo>
                <a:close/>
              </a:path>
            </a:pathLst>
          </a:custGeom>
          <a:blipFill>
            <a:blip r:embed="rId4"/>
            <a:stretch>
              <a:fillRect l="-13" t="0" r="-13"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278466" y="332280"/>
            <a:ext cx="11670453" cy="804773"/>
          </a:xfrm>
          <a:prstGeom prst="rect">
            <a:avLst/>
          </a:prstGeom>
        </p:spPr>
        <p:txBody>
          <a:bodyPr anchor="t" rtlCol="false" tIns="0" lIns="0" bIns="0" rIns="0">
            <a:spAutoFit/>
          </a:bodyPr>
          <a:lstStyle/>
          <a:p>
            <a:pPr algn="ctr" marL="868680" indent="-434340" lvl="1">
              <a:lnSpc>
                <a:spcPts val="5759"/>
              </a:lnSpc>
              <a:buFont typeface="Arial"/>
              <a:buChar char="•"/>
            </a:pPr>
            <a:r>
              <a:rPr lang="en-US" b="true" sz="4800">
                <a:solidFill>
                  <a:srgbClr val="002060"/>
                </a:solidFill>
                <a:latin typeface="Arimo Bold"/>
                <a:ea typeface="Arimo Bold"/>
                <a:cs typeface="Arimo Bold"/>
                <a:sym typeface="Arimo Bold"/>
              </a:rPr>
              <a:t>COMPLETION &amp; FUTURE WORKS</a:t>
            </a:r>
          </a:p>
        </p:txBody>
      </p:sp>
      <p:sp>
        <p:nvSpPr>
          <p:cNvPr name="TextBox 13" id="13"/>
          <p:cNvSpPr txBox="true"/>
          <p:nvPr/>
        </p:nvSpPr>
        <p:spPr>
          <a:xfrm rot="0">
            <a:off x="8474124" y="5482770"/>
            <a:ext cx="5916774" cy="527775"/>
          </a:xfrm>
          <a:prstGeom prst="rect">
            <a:avLst/>
          </a:prstGeom>
        </p:spPr>
        <p:txBody>
          <a:bodyPr anchor="t" rtlCol="false" tIns="0" lIns="0" bIns="0" rIns="0">
            <a:spAutoFit/>
          </a:bodyPr>
          <a:lstStyle/>
          <a:p>
            <a:pPr algn="l">
              <a:lnSpc>
                <a:spcPts val="3600"/>
              </a:lnSpc>
            </a:pPr>
            <a:r>
              <a:rPr lang="en-US" sz="3000" b="true">
                <a:solidFill>
                  <a:srgbClr val="595959"/>
                </a:solidFill>
                <a:latin typeface="Arimo Bold"/>
                <a:ea typeface="Arimo Bold"/>
                <a:cs typeface="Arimo Bold"/>
                <a:sym typeface="Arimo Bold"/>
              </a:rPr>
              <a:t>Future works of the component</a:t>
            </a:r>
          </a:p>
        </p:txBody>
      </p:sp>
      <p:sp>
        <p:nvSpPr>
          <p:cNvPr name="TextBox 14" id="14"/>
          <p:cNvSpPr txBox="true"/>
          <p:nvPr/>
        </p:nvSpPr>
        <p:spPr>
          <a:xfrm rot="0">
            <a:off x="1878069" y="1484716"/>
            <a:ext cx="5545171" cy="527775"/>
          </a:xfrm>
          <a:prstGeom prst="rect">
            <a:avLst/>
          </a:prstGeom>
        </p:spPr>
        <p:txBody>
          <a:bodyPr anchor="t" rtlCol="false" tIns="0" lIns="0" bIns="0" rIns="0">
            <a:spAutoFit/>
          </a:bodyPr>
          <a:lstStyle/>
          <a:p>
            <a:pPr algn="l">
              <a:lnSpc>
                <a:spcPts val="3600"/>
              </a:lnSpc>
            </a:pPr>
            <a:r>
              <a:rPr lang="en-US" sz="3000" b="true">
                <a:solidFill>
                  <a:srgbClr val="595959"/>
                </a:solidFill>
                <a:latin typeface="Arimo Bold"/>
                <a:ea typeface="Arimo Bold"/>
                <a:cs typeface="Arimo Bold"/>
                <a:sym typeface="Arimo Bold"/>
              </a:rPr>
              <a:t>Completion of the component</a:t>
            </a:r>
          </a:p>
        </p:txBody>
      </p:sp>
      <p:sp>
        <p:nvSpPr>
          <p:cNvPr name="Freeform 15" id="15"/>
          <p:cNvSpPr/>
          <p:nvPr/>
        </p:nvSpPr>
        <p:spPr>
          <a:xfrm flipH="false" flipV="false" rot="0">
            <a:off x="1037940" y="2248574"/>
            <a:ext cx="568277" cy="772797"/>
          </a:xfrm>
          <a:custGeom>
            <a:avLst/>
            <a:gdLst/>
            <a:ahLst/>
            <a:cxnLst/>
            <a:rect r="r" b="b" t="t" l="l"/>
            <a:pathLst>
              <a:path h="772797" w="568277">
                <a:moveTo>
                  <a:pt x="0" y="0"/>
                </a:moveTo>
                <a:lnTo>
                  <a:pt x="568276" y="0"/>
                </a:lnTo>
                <a:lnTo>
                  <a:pt x="568276" y="772796"/>
                </a:lnTo>
                <a:lnTo>
                  <a:pt x="0" y="772796"/>
                </a:lnTo>
                <a:lnTo>
                  <a:pt x="0" y="0"/>
                </a:lnTo>
                <a:close/>
              </a:path>
            </a:pathLst>
          </a:custGeom>
          <a:blipFill>
            <a:blip r:embed="rId4"/>
            <a:stretch>
              <a:fillRect l="0" t="0" r="-35989" b="0"/>
            </a:stretch>
          </a:blipFill>
        </p:spPr>
      </p:sp>
      <p:sp>
        <p:nvSpPr>
          <p:cNvPr name="Freeform 16" id="16"/>
          <p:cNvSpPr/>
          <p:nvPr/>
        </p:nvSpPr>
        <p:spPr>
          <a:xfrm flipH="false" flipV="false" rot="0">
            <a:off x="14482338" y="6058185"/>
            <a:ext cx="713546" cy="848063"/>
          </a:xfrm>
          <a:custGeom>
            <a:avLst/>
            <a:gdLst/>
            <a:ahLst/>
            <a:cxnLst/>
            <a:rect r="r" b="b" t="t" l="l"/>
            <a:pathLst>
              <a:path h="848063" w="713546">
                <a:moveTo>
                  <a:pt x="0" y="0"/>
                </a:moveTo>
                <a:lnTo>
                  <a:pt x="713546" y="0"/>
                </a:lnTo>
                <a:lnTo>
                  <a:pt x="713546" y="848063"/>
                </a:lnTo>
                <a:lnTo>
                  <a:pt x="0" y="848063"/>
                </a:lnTo>
                <a:lnTo>
                  <a:pt x="0" y="0"/>
                </a:lnTo>
                <a:close/>
              </a:path>
            </a:pathLst>
          </a:custGeom>
          <a:blipFill>
            <a:blip r:embed="rId5"/>
            <a:stretch>
              <a:fillRect l="0" t="0" r="-18851" b="0"/>
            </a:stretch>
          </a:blipFill>
        </p:spPr>
      </p:sp>
      <p:grpSp>
        <p:nvGrpSpPr>
          <p:cNvPr name="Group 17" id="17"/>
          <p:cNvGrpSpPr/>
          <p:nvPr/>
        </p:nvGrpSpPr>
        <p:grpSpPr>
          <a:xfrm rot="0">
            <a:off x="1915145" y="2281168"/>
            <a:ext cx="12433928" cy="759252"/>
            <a:chOff x="0" y="0"/>
            <a:chExt cx="16578570" cy="1012336"/>
          </a:xfrm>
        </p:grpSpPr>
        <p:sp>
          <p:nvSpPr>
            <p:cNvPr name="Freeform 18" id="18"/>
            <p:cNvSpPr/>
            <p:nvPr/>
          </p:nvSpPr>
          <p:spPr>
            <a:xfrm flipH="false" flipV="false" rot="0">
              <a:off x="25400" y="25400"/>
              <a:ext cx="16527780" cy="961644"/>
            </a:xfrm>
            <a:custGeom>
              <a:avLst/>
              <a:gdLst/>
              <a:ahLst/>
              <a:cxnLst/>
              <a:rect r="r" b="b" t="t" l="l"/>
              <a:pathLst>
                <a:path h="961644" w="16527780">
                  <a:moveTo>
                    <a:pt x="0" y="0"/>
                  </a:moveTo>
                  <a:lnTo>
                    <a:pt x="16023210" y="0"/>
                  </a:lnTo>
                  <a:lnTo>
                    <a:pt x="16527780" y="480822"/>
                  </a:lnTo>
                  <a:lnTo>
                    <a:pt x="16023210" y="961644"/>
                  </a:lnTo>
                  <a:lnTo>
                    <a:pt x="0" y="961644"/>
                  </a:lnTo>
                  <a:close/>
                </a:path>
              </a:pathLst>
            </a:custGeom>
            <a:solidFill>
              <a:srgbClr val="083863"/>
            </a:solidFill>
          </p:spPr>
        </p:sp>
        <p:sp>
          <p:nvSpPr>
            <p:cNvPr name="Freeform 19" id="19"/>
            <p:cNvSpPr/>
            <p:nvPr/>
          </p:nvSpPr>
          <p:spPr>
            <a:xfrm flipH="false" flipV="false" rot="0">
              <a:off x="0" y="0"/>
              <a:ext cx="16578580" cy="1012444"/>
            </a:xfrm>
            <a:custGeom>
              <a:avLst/>
              <a:gdLst/>
              <a:ahLst/>
              <a:cxnLst/>
              <a:rect r="r" b="b" t="t" l="l"/>
              <a:pathLst>
                <a:path h="1012444" w="16578580">
                  <a:moveTo>
                    <a:pt x="25400" y="0"/>
                  </a:moveTo>
                  <a:lnTo>
                    <a:pt x="16048610" y="0"/>
                  </a:lnTo>
                  <a:cubicBezTo>
                    <a:pt x="16055087" y="0"/>
                    <a:pt x="16061437" y="2540"/>
                    <a:pt x="16066136" y="6985"/>
                  </a:cubicBezTo>
                  <a:lnTo>
                    <a:pt x="16570706" y="487807"/>
                  </a:lnTo>
                  <a:cubicBezTo>
                    <a:pt x="16575787" y="492633"/>
                    <a:pt x="16578580" y="499237"/>
                    <a:pt x="16578580" y="506222"/>
                  </a:cubicBezTo>
                  <a:cubicBezTo>
                    <a:pt x="16578580" y="513207"/>
                    <a:pt x="16575787" y="519811"/>
                    <a:pt x="16570706" y="524637"/>
                  </a:cubicBezTo>
                  <a:lnTo>
                    <a:pt x="16066136" y="1005459"/>
                  </a:lnTo>
                  <a:cubicBezTo>
                    <a:pt x="16061437" y="1009904"/>
                    <a:pt x="16055087" y="1012444"/>
                    <a:pt x="16048610" y="1012444"/>
                  </a:cubicBezTo>
                  <a:lnTo>
                    <a:pt x="25400" y="1012444"/>
                  </a:lnTo>
                  <a:cubicBezTo>
                    <a:pt x="11430" y="1012444"/>
                    <a:pt x="0" y="1001014"/>
                    <a:pt x="0" y="987044"/>
                  </a:cubicBezTo>
                  <a:lnTo>
                    <a:pt x="0" y="25400"/>
                  </a:lnTo>
                  <a:cubicBezTo>
                    <a:pt x="0" y="11430"/>
                    <a:pt x="11430" y="0"/>
                    <a:pt x="25400" y="0"/>
                  </a:cubicBezTo>
                  <a:moveTo>
                    <a:pt x="25400" y="50800"/>
                  </a:moveTo>
                  <a:lnTo>
                    <a:pt x="25400" y="25400"/>
                  </a:lnTo>
                  <a:lnTo>
                    <a:pt x="50800" y="25400"/>
                  </a:lnTo>
                  <a:lnTo>
                    <a:pt x="50800" y="986917"/>
                  </a:lnTo>
                  <a:lnTo>
                    <a:pt x="25400" y="986917"/>
                  </a:lnTo>
                  <a:lnTo>
                    <a:pt x="25400" y="961517"/>
                  </a:lnTo>
                  <a:lnTo>
                    <a:pt x="16048610" y="961517"/>
                  </a:lnTo>
                  <a:lnTo>
                    <a:pt x="16048610" y="986917"/>
                  </a:lnTo>
                  <a:lnTo>
                    <a:pt x="16031083" y="968502"/>
                  </a:lnTo>
                  <a:lnTo>
                    <a:pt x="16535654" y="487680"/>
                  </a:lnTo>
                  <a:lnTo>
                    <a:pt x="16553180" y="506095"/>
                  </a:lnTo>
                  <a:lnTo>
                    <a:pt x="16535654" y="524510"/>
                  </a:lnTo>
                  <a:lnTo>
                    <a:pt x="16031083" y="43688"/>
                  </a:lnTo>
                  <a:lnTo>
                    <a:pt x="16048610" y="25400"/>
                  </a:lnTo>
                  <a:lnTo>
                    <a:pt x="16048610" y="50800"/>
                  </a:lnTo>
                  <a:lnTo>
                    <a:pt x="25400" y="50800"/>
                  </a:lnTo>
                  <a:close/>
                </a:path>
              </a:pathLst>
            </a:custGeom>
            <a:solidFill>
              <a:srgbClr val="FFFFFF"/>
            </a:solidFill>
          </p:spPr>
        </p:sp>
        <p:sp>
          <p:nvSpPr>
            <p:cNvPr name="TextBox 20" id="20"/>
            <p:cNvSpPr txBox="true"/>
            <p:nvPr/>
          </p:nvSpPr>
          <p:spPr>
            <a:xfrm>
              <a:off x="0" y="-19050"/>
              <a:ext cx="16578570" cy="1031386"/>
            </a:xfrm>
            <a:prstGeom prst="rect">
              <a:avLst/>
            </a:prstGeom>
          </p:spPr>
          <p:txBody>
            <a:bodyPr anchor="ctr" rtlCol="false" tIns="50800" lIns="50800" bIns="50800" rIns="50800"/>
            <a:lstStyle/>
            <a:p>
              <a:pPr algn="l">
                <a:lnSpc>
                  <a:spcPts val="3240"/>
                </a:lnSpc>
              </a:pPr>
              <a:r>
                <a:rPr lang="en-US" sz="2700">
                  <a:solidFill>
                    <a:srgbClr val="FFFFFF"/>
                  </a:solidFill>
                  <a:latin typeface="Arimo"/>
                  <a:ea typeface="Arimo"/>
                  <a:cs typeface="Arimo"/>
                  <a:sym typeface="Arimo"/>
                </a:rPr>
                <a:t>  Delivery Data Collection </a:t>
              </a:r>
            </a:p>
          </p:txBody>
        </p:sp>
      </p:grpSp>
      <p:grpSp>
        <p:nvGrpSpPr>
          <p:cNvPr name="Group 21" id="21"/>
          <p:cNvGrpSpPr/>
          <p:nvPr/>
        </p:nvGrpSpPr>
        <p:grpSpPr>
          <a:xfrm rot="0">
            <a:off x="1915143" y="3277594"/>
            <a:ext cx="12433928" cy="759252"/>
            <a:chOff x="0" y="0"/>
            <a:chExt cx="16578570" cy="1012336"/>
          </a:xfrm>
        </p:grpSpPr>
        <p:sp>
          <p:nvSpPr>
            <p:cNvPr name="Freeform 22" id="22"/>
            <p:cNvSpPr/>
            <p:nvPr/>
          </p:nvSpPr>
          <p:spPr>
            <a:xfrm flipH="false" flipV="false" rot="0">
              <a:off x="25400" y="25400"/>
              <a:ext cx="16527780" cy="961644"/>
            </a:xfrm>
            <a:custGeom>
              <a:avLst/>
              <a:gdLst/>
              <a:ahLst/>
              <a:cxnLst/>
              <a:rect r="r" b="b" t="t" l="l"/>
              <a:pathLst>
                <a:path h="961644" w="16527780">
                  <a:moveTo>
                    <a:pt x="0" y="0"/>
                  </a:moveTo>
                  <a:lnTo>
                    <a:pt x="16023210" y="0"/>
                  </a:lnTo>
                  <a:lnTo>
                    <a:pt x="16527780" y="480822"/>
                  </a:lnTo>
                  <a:lnTo>
                    <a:pt x="16023210" y="961644"/>
                  </a:lnTo>
                  <a:lnTo>
                    <a:pt x="0" y="961644"/>
                  </a:lnTo>
                  <a:close/>
                </a:path>
              </a:pathLst>
            </a:custGeom>
            <a:solidFill>
              <a:srgbClr val="083863"/>
            </a:solidFill>
          </p:spPr>
        </p:sp>
        <p:sp>
          <p:nvSpPr>
            <p:cNvPr name="Freeform 23" id="23"/>
            <p:cNvSpPr/>
            <p:nvPr/>
          </p:nvSpPr>
          <p:spPr>
            <a:xfrm flipH="false" flipV="false" rot="0">
              <a:off x="0" y="0"/>
              <a:ext cx="16578580" cy="1012444"/>
            </a:xfrm>
            <a:custGeom>
              <a:avLst/>
              <a:gdLst/>
              <a:ahLst/>
              <a:cxnLst/>
              <a:rect r="r" b="b" t="t" l="l"/>
              <a:pathLst>
                <a:path h="1012444" w="16578580">
                  <a:moveTo>
                    <a:pt x="25400" y="0"/>
                  </a:moveTo>
                  <a:lnTo>
                    <a:pt x="16048610" y="0"/>
                  </a:lnTo>
                  <a:cubicBezTo>
                    <a:pt x="16055087" y="0"/>
                    <a:pt x="16061437" y="2540"/>
                    <a:pt x="16066136" y="6985"/>
                  </a:cubicBezTo>
                  <a:lnTo>
                    <a:pt x="16570706" y="487807"/>
                  </a:lnTo>
                  <a:cubicBezTo>
                    <a:pt x="16575787" y="492633"/>
                    <a:pt x="16578580" y="499237"/>
                    <a:pt x="16578580" y="506222"/>
                  </a:cubicBezTo>
                  <a:cubicBezTo>
                    <a:pt x="16578580" y="513207"/>
                    <a:pt x="16575787" y="519811"/>
                    <a:pt x="16570706" y="524637"/>
                  </a:cubicBezTo>
                  <a:lnTo>
                    <a:pt x="16066136" y="1005459"/>
                  </a:lnTo>
                  <a:cubicBezTo>
                    <a:pt x="16061437" y="1009904"/>
                    <a:pt x="16055087" y="1012444"/>
                    <a:pt x="16048610" y="1012444"/>
                  </a:cubicBezTo>
                  <a:lnTo>
                    <a:pt x="25400" y="1012444"/>
                  </a:lnTo>
                  <a:cubicBezTo>
                    <a:pt x="11430" y="1012444"/>
                    <a:pt x="0" y="1001014"/>
                    <a:pt x="0" y="987044"/>
                  </a:cubicBezTo>
                  <a:lnTo>
                    <a:pt x="0" y="25400"/>
                  </a:lnTo>
                  <a:cubicBezTo>
                    <a:pt x="0" y="11430"/>
                    <a:pt x="11430" y="0"/>
                    <a:pt x="25400" y="0"/>
                  </a:cubicBezTo>
                  <a:moveTo>
                    <a:pt x="25400" y="50800"/>
                  </a:moveTo>
                  <a:lnTo>
                    <a:pt x="25400" y="25400"/>
                  </a:lnTo>
                  <a:lnTo>
                    <a:pt x="50800" y="25400"/>
                  </a:lnTo>
                  <a:lnTo>
                    <a:pt x="50800" y="986917"/>
                  </a:lnTo>
                  <a:lnTo>
                    <a:pt x="25400" y="986917"/>
                  </a:lnTo>
                  <a:lnTo>
                    <a:pt x="25400" y="961517"/>
                  </a:lnTo>
                  <a:lnTo>
                    <a:pt x="16048610" y="961517"/>
                  </a:lnTo>
                  <a:lnTo>
                    <a:pt x="16048610" y="986917"/>
                  </a:lnTo>
                  <a:lnTo>
                    <a:pt x="16031083" y="968502"/>
                  </a:lnTo>
                  <a:lnTo>
                    <a:pt x="16535654" y="487680"/>
                  </a:lnTo>
                  <a:lnTo>
                    <a:pt x="16553180" y="506095"/>
                  </a:lnTo>
                  <a:lnTo>
                    <a:pt x="16535654" y="524510"/>
                  </a:lnTo>
                  <a:lnTo>
                    <a:pt x="16031083" y="43688"/>
                  </a:lnTo>
                  <a:lnTo>
                    <a:pt x="16048610" y="25400"/>
                  </a:lnTo>
                  <a:lnTo>
                    <a:pt x="16048610" y="50800"/>
                  </a:lnTo>
                  <a:lnTo>
                    <a:pt x="25400" y="50800"/>
                  </a:lnTo>
                  <a:close/>
                </a:path>
              </a:pathLst>
            </a:custGeom>
            <a:solidFill>
              <a:srgbClr val="FFFFFF"/>
            </a:solidFill>
          </p:spPr>
        </p:sp>
        <p:sp>
          <p:nvSpPr>
            <p:cNvPr name="TextBox 24" id="24"/>
            <p:cNvSpPr txBox="true"/>
            <p:nvPr/>
          </p:nvSpPr>
          <p:spPr>
            <a:xfrm>
              <a:off x="0" y="-19050"/>
              <a:ext cx="16578570" cy="1031386"/>
            </a:xfrm>
            <a:prstGeom prst="rect">
              <a:avLst/>
            </a:prstGeom>
          </p:spPr>
          <p:txBody>
            <a:bodyPr anchor="ctr" rtlCol="false" tIns="50800" lIns="50800" bIns="50800" rIns="50800"/>
            <a:lstStyle/>
            <a:p>
              <a:pPr algn="l">
                <a:lnSpc>
                  <a:spcPts val="3240"/>
                </a:lnSpc>
              </a:pPr>
              <a:r>
                <a:rPr lang="en-US" sz="2700">
                  <a:solidFill>
                    <a:srgbClr val="FFFFFF"/>
                  </a:solidFill>
                  <a:latin typeface="Arimo"/>
                  <a:ea typeface="Arimo"/>
                  <a:cs typeface="Arimo"/>
                  <a:sym typeface="Arimo"/>
                </a:rPr>
                <a:t> Completed training and fine-tuning models for delivery time predication</a:t>
              </a:r>
            </a:p>
          </p:txBody>
        </p:sp>
      </p:grpSp>
      <p:grpSp>
        <p:nvGrpSpPr>
          <p:cNvPr name="Group 25" id="25"/>
          <p:cNvGrpSpPr/>
          <p:nvPr/>
        </p:nvGrpSpPr>
        <p:grpSpPr>
          <a:xfrm rot="0">
            <a:off x="1915143" y="4199956"/>
            <a:ext cx="12433928" cy="759252"/>
            <a:chOff x="0" y="0"/>
            <a:chExt cx="16578570" cy="1012336"/>
          </a:xfrm>
        </p:grpSpPr>
        <p:sp>
          <p:nvSpPr>
            <p:cNvPr name="Freeform 26" id="26"/>
            <p:cNvSpPr/>
            <p:nvPr/>
          </p:nvSpPr>
          <p:spPr>
            <a:xfrm flipH="false" flipV="false" rot="0">
              <a:off x="25400" y="25400"/>
              <a:ext cx="16527780" cy="961644"/>
            </a:xfrm>
            <a:custGeom>
              <a:avLst/>
              <a:gdLst/>
              <a:ahLst/>
              <a:cxnLst/>
              <a:rect r="r" b="b" t="t" l="l"/>
              <a:pathLst>
                <a:path h="961644" w="16527780">
                  <a:moveTo>
                    <a:pt x="0" y="0"/>
                  </a:moveTo>
                  <a:lnTo>
                    <a:pt x="16023210" y="0"/>
                  </a:lnTo>
                  <a:lnTo>
                    <a:pt x="16527780" y="480822"/>
                  </a:lnTo>
                  <a:lnTo>
                    <a:pt x="16023210" y="961644"/>
                  </a:lnTo>
                  <a:lnTo>
                    <a:pt x="0" y="961644"/>
                  </a:lnTo>
                  <a:close/>
                </a:path>
              </a:pathLst>
            </a:custGeom>
            <a:solidFill>
              <a:srgbClr val="083863"/>
            </a:solidFill>
          </p:spPr>
        </p:sp>
        <p:sp>
          <p:nvSpPr>
            <p:cNvPr name="Freeform 27" id="27"/>
            <p:cNvSpPr/>
            <p:nvPr/>
          </p:nvSpPr>
          <p:spPr>
            <a:xfrm flipH="false" flipV="false" rot="0">
              <a:off x="0" y="0"/>
              <a:ext cx="16578580" cy="1012444"/>
            </a:xfrm>
            <a:custGeom>
              <a:avLst/>
              <a:gdLst/>
              <a:ahLst/>
              <a:cxnLst/>
              <a:rect r="r" b="b" t="t" l="l"/>
              <a:pathLst>
                <a:path h="1012444" w="16578580">
                  <a:moveTo>
                    <a:pt x="25400" y="0"/>
                  </a:moveTo>
                  <a:lnTo>
                    <a:pt x="16048610" y="0"/>
                  </a:lnTo>
                  <a:cubicBezTo>
                    <a:pt x="16055087" y="0"/>
                    <a:pt x="16061437" y="2540"/>
                    <a:pt x="16066136" y="6985"/>
                  </a:cubicBezTo>
                  <a:lnTo>
                    <a:pt x="16570706" y="487807"/>
                  </a:lnTo>
                  <a:cubicBezTo>
                    <a:pt x="16575787" y="492633"/>
                    <a:pt x="16578580" y="499237"/>
                    <a:pt x="16578580" y="506222"/>
                  </a:cubicBezTo>
                  <a:cubicBezTo>
                    <a:pt x="16578580" y="513207"/>
                    <a:pt x="16575787" y="519811"/>
                    <a:pt x="16570706" y="524637"/>
                  </a:cubicBezTo>
                  <a:lnTo>
                    <a:pt x="16066136" y="1005459"/>
                  </a:lnTo>
                  <a:cubicBezTo>
                    <a:pt x="16061437" y="1009904"/>
                    <a:pt x="16055087" y="1012444"/>
                    <a:pt x="16048610" y="1012444"/>
                  </a:cubicBezTo>
                  <a:lnTo>
                    <a:pt x="25400" y="1012444"/>
                  </a:lnTo>
                  <a:cubicBezTo>
                    <a:pt x="11430" y="1012444"/>
                    <a:pt x="0" y="1001014"/>
                    <a:pt x="0" y="987044"/>
                  </a:cubicBezTo>
                  <a:lnTo>
                    <a:pt x="0" y="25400"/>
                  </a:lnTo>
                  <a:cubicBezTo>
                    <a:pt x="0" y="11430"/>
                    <a:pt x="11430" y="0"/>
                    <a:pt x="25400" y="0"/>
                  </a:cubicBezTo>
                  <a:moveTo>
                    <a:pt x="25400" y="50800"/>
                  </a:moveTo>
                  <a:lnTo>
                    <a:pt x="25400" y="25400"/>
                  </a:lnTo>
                  <a:lnTo>
                    <a:pt x="50800" y="25400"/>
                  </a:lnTo>
                  <a:lnTo>
                    <a:pt x="50800" y="986917"/>
                  </a:lnTo>
                  <a:lnTo>
                    <a:pt x="25400" y="986917"/>
                  </a:lnTo>
                  <a:lnTo>
                    <a:pt x="25400" y="961517"/>
                  </a:lnTo>
                  <a:lnTo>
                    <a:pt x="16048610" y="961517"/>
                  </a:lnTo>
                  <a:lnTo>
                    <a:pt x="16048610" y="986917"/>
                  </a:lnTo>
                  <a:lnTo>
                    <a:pt x="16031083" y="968502"/>
                  </a:lnTo>
                  <a:lnTo>
                    <a:pt x="16535654" y="487680"/>
                  </a:lnTo>
                  <a:lnTo>
                    <a:pt x="16553180" y="506095"/>
                  </a:lnTo>
                  <a:lnTo>
                    <a:pt x="16535654" y="524510"/>
                  </a:lnTo>
                  <a:lnTo>
                    <a:pt x="16031083" y="43688"/>
                  </a:lnTo>
                  <a:lnTo>
                    <a:pt x="16048610" y="25400"/>
                  </a:lnTo>
                  <a:lnTo>
                    <a:pt x="16048610" y="50800"/>
                  </a:lnTo>
                  <a:lnTo>
                    <a:pt x="25400" y="50800"/>
                  </a:lnTo>
                  <a:close/>
                </a:path>
              </a:pathLst>
            </a:custGeom>
            <a:solidFill>
              <a:srgbClr val="FFFFFF"/>
            </a:solidFill>
          </p:spPr>
        </p:sp>
        <p:sp>
          <p:nvSpPr>
            <p:cNvPr name="TextBox 28" id="28"/>
            <p:cNvSpPr txBox="true"/>
            <p:nvPr/>
          </p:nvSpPr>
          <p:spPr>
            <a:xfrm>
              <a:off x="0" y="-19050"/>
              <a:ext cx="16578570" cy="1031386"/>
            </a:xfrm>
            <a:prstGeom prst="rect">
              <a:avLst/>
            </a:prstGeom>
          </p:spPr>
          <p:txBody>
            <a:bodyPr anchor="ctr" rtlCol="false" tIns="50800" lIns="50800" bIns="50800" rIns="50800"/>
            <a:lstStyle/>
            <a:p>
              <a:pPr algn="l">
                <a:lnSpc>
                  <a:spcPts val="3240"/>
                </a:lnSpc>
              </a:pPr>
              <a:r>
                <a:rPr lang="en-US" sz="2700">
                  <a:solidFill>
                    <a:srgbClr val="FFFFFF"/>
                  </a:solidFill>
                  <a:latin typeface="Arimo"/>
                  <a:ea typeface="Arimo"/>
                  <a:cs typeface="Arimo"/>
                  <a:sym typeface="Arimo"/>
                </a:rPr>
                <a:t> Implemented delivery delay estimation </a:t>
              </a:r>
            </a:p>
          </p:txBody>
        </p:sp>
      </p:grpSp>
      <p:grpSp>
        <p:nvGrpSpPr>
          <p:cNvPr name="Group 29" id="29"/>
          <p:cNvGrpSpPr/>
          <p:nvPr/>
        </p:nvGrpSpPr>
        <p:grpSpPr>
          <a:xfrm rot="0">
            <a:off x="1767579" y="6206961"/>
            <a:ext cx="12433928" cy="718335"/>
            <a:chOff x="0" y="0"/>
            <a:chExt cx="16578570" cy="957780"/>
          </a:xfrm>
        </p:grpSpPr>
        <p:grpSp>
          <p:nvGrpSpPr>
            <p:cNvPr name="Group 30" id="30"/>
            <p:cNvGrpSpPr/>
            <p:nvPr/>
          </p:nvGrpSpPr>
          <p:grpSpPr>
            <a:xfrm rot="-10800000">
              <a:off x="0" y="0"/>
              <a:ext cx="16578570" cy="957780"/>
              <a:chOff x="0" y="0"/>
              <a:chExt cx="16578570" cy="957780"/>
            </a:xfrm>
          </p:grpSpPr>
          <p:sp>
            <p:nvSpPr>
              <p:cNvPr name="Freeform 31" id="31"/>
              <p:cNvSpPr/>
              <p:nvPr/>
            </p:nvSpPr>
            <p:spPr>
              <a:xfrm flipH="false" flipV="false" rot="0">
                <a:off x="25400" y="25400"/>
                <a:ext cx="16527780" cy="907034"/>
              </a:xfrm>
              <a:custGeom>
                <a:avLst/>
                <a:gdLst/>
                <a:ahLst/>
                <a:cxnLst/>
                <a:rect r="r" b="b" t="t" l="l"/>
                <a:pathLst>
                  <a:path h="907034" w="16527780">
                    <a:moveTo>
                      <a:pt x="0" y="907034"/>
                    </a:moveTo>
                    <a:lnTo>
                      <a:pt x="16050388" y="907034"/>
                    </a:lnTo>
                    <a:lnTo>
                      <a:pt x="16527780" y="453517"/>
                    </a:lnTo>
                    <a:lnTo>
                      <a:pt x="16050388" y="0"/>
                    </a:lnTo>
                    <a:lnTo>
                      <a:pt x="0" y="0"/>
                    </a:lnTo>
                    <a:close/>
                  </a:path>
                </a:pathLst>
              </a:custGeom>
              <a:solidFill>
                <a:srgbClr val="083863"/>
              </a:solidFill>
            </p:spPr>
          </p:sp>
          <p:sp>
            <p:nvSpPr>
              <p:cNvPr name="Freeform 32" id="32"/>
              <p:cNvSpPr/>
              <p:nvPr/>
            </p:nvSpPr>
            <p:spPr>
              <a:xfrm flipH="false" flipV="false" rot="0">
                <a:off x="0" y="0"/>
                <a:ext cx="16578580" cy="957834"/>
              </a:xfrm>
              <a:custGeom>
                <a:avLst/>
                <a:gdLst/>
                <a:ahLst/>
                <a:cxnLst/>
                <a:rect r="r" b="b" t="t" l="l"/>
                <a:pathLst>
                  <a:path h="957834" w="16578580">
                    <a:moveTo>
                      <a:pt x="25400" y="907034"/>
                    </a:moveTo>
                    <a:lnTo>
                      <a:pt x="16075788" y="907034"/>
                    </a:lnTo>
                    <a:lnTo>
                      <a:pt x="16075788" y="932434"/>
                    </a:lnTo>
                    <a:lnTo>
                      <a:pt x="16058262" y="914019"/>
                    </a:lnTo>
                    <a:lnTo>
                      <a:pt x="16535654" y="460502"/>
                    </a:lnTo>
                    <a:lnTo>
                      <a:pt x="16553180" y="478917"/>
                    </a:lnTo>
                    <a:lnTo>
                      <a:pt x="16535654" y="497332"/>
                    </a:lnTo>
                    <a:lnTo>
                      <a:pt x="16058262" y="43815"/>
                    </a:lnTo>
                    <a:lnTo>
                      <a:pt x="16075788" y="25400"/>
                    </a:lnTo>
                    <a:lnTo>
                      <a:pt x="16075788" y="50800"/>
                    </a:lnTo>
                    <a:lnTo>
                      <a:pt x="25400" y="50800"/>
                    </a:lnTo>
                    <a:lnTo>
                      <a:pt x="25400" y="25400"/>
                    </a:lnTo>
                    <a:lnTo>
                      <a:pt x="50800" y="25400"/>
                    </a:lnTo>
                    <a:lnTo>
                      <a:pt x="50800" y="932434"/>
                    </a:lnTo>
                    <a:lnTo>
                      <a:pt x="25400" y="932434"/>
                    </a:lnTo>
                    <a:lnTo>
                      <a:pt x="25400" y="907034"/>
                    </a:lnTo>
                    <a:moveTo>
                      <a:pt x="25400" y="957834"/>
                    </a:moveTo>
                    <a:cubicBezTo>
                      <a:pt x="11430" y="957834"/>
                      <a:pt x="0" y="946404"/>
                      <a:pt x="0" y="932434"/>
                    </a:cubicBezTo>
                    <a:lnTo>
                      <a:pt x="0" y="25400"/>
                    </a:lnTo>
                    <a:cubicBezTo>
                      <a:pt x="0" y="11430"/>
                      <a:pt x="11430" y="0"/>
                      <a:pt x="25400" y="0"/>
                    </a:cubicBezTo>
                    <a:lnTo>
                      <a:pt x="16075788" y="0"/>
                    </a:lnTo>
                    <a:cubicBezTo>
                      <a:pt x="16082265" y="0"/>
                      <a:pt x="16088615" y="2540"/>
                      <a:pt x="16093314" y="6985"/>
                    </a:cubicBezTo>
                    <a:lnTo>
                      <a:pt x="16570706" y="460502"/>
                    </a:lnTo>
                    <a:cubicBezTo>
                      <a:pt x="16575787" y="465328"/>
                      <a:pt x="16578580" y="471932"/>
                      <a:pt x="16578580" y="478917"/>
                    </a:cubicBezTo>
                    <a:cubicBezTo>
                      <a:pt x="16578580" y="485902"/>
                      <a:pt x="16575660" y="492506"/>
                      <a:pt x="16570706" y="497332"/>
                    </a:cubicBezTo>
                    <a:lnTo>
                      <a:pt x="16093314" y="950849"/>
                    </a:lnTo>
                    <a:cubicBezTo>
                      <a:pt x="16088615" y="955294"/>
                      <a:pt x="16082392" y="957834"/>
                      <a:pt x="16075788" y="957834"/>
                    </a:cubicBezTo>
                    <a:lnTo>
                      <a:pt x="25400" y="957834"/>
                    </a:lnTo>
                    <a:close/>
                  </a:path>
                </a:pathLst>
              </a:custGeom>
              <a:solidFill>
                <a:srgbClr val="FFFFFF"/>
              </a:solidFill>
            </p:spPr>
          </p:sp>
        </p:grpSp>
        <p:sp>
          <p:nvSpPr>
            <p:cNvPr name="TextBox 33" id="33"/>
            <p:cNvSpPr txBox="true"/>
            <p:nvPr/>
          </p:nvSpPr>
          <p:spPr>
            <a:xfrm rot="0">
              <a:off x="121920" y="41910"/>
              <a:ext cx="16334730" cy="854910"/>
            </a:xfrm>
            <a:prstGeom prst="rect">
              <a:avLst/>
            </a:prstGeom>
          </p:spPr>
          <p:txBody>
            <a:bodyPr anchor="t" rtlCol="false" tIns="0" lIns="0" bIns="0" rIns="0">
              <a:spAutoFit/>
            </a:bodyPr>
            <a:lstStyle/>
            <a:p>
              <a:pPr algn="r">
                <a:lnSpc>
                  <a:spcPts val="3240"/>
                </a:lnSpc>
              </a:pPr>
              <a:r>
                <a:rPr lang="en-US" sz="2700">
                  <a:solidFill>
                    <a:srgbClr val="FFFFFF"/>
                  </a:solidFill>
                  <a:latin typeface="Arimo"/>
                  <a:ea typeface="Arimo"/>
                  <a:cs typeface="Arimo"/>
                  <a:sym typeface="Arimo"/>
                </a:rPr>
                <a:t>      Integrate models into an automated voice activation system</a:t>
              </a:r>
            </a:p>
          </p:txBody>
        </p:sp>
      </p:grpSp>
      <p:sp>
        <p:nvSpPr>
          <p:cNvPr name="Freeform 34" id="34"/>
          <p:cNvSpPr/>
          <p:nvPr/>
        </p:nvSpPr>
        <p:spPr>
          <a:xfrm flipH="false" flipV="false" rot="0">
            <a:off x="1037938" y="3245000"/>
            <a:ext cx="568277" cy="772797"/>
          </a:xfrm>
          <a:custGeom>
            <a:avLst/>
            <a:gdLst/>
            <a:ahLst/>
            <a:cxnLst/>
            <a:rect r="r" b="b" t="t" l="l"/>
            <a:pathLst>
              <a:path h="772797" w="568277">
                <a:moveTo>
                  <a:pt x="0" y="0"/>
                </a:moveTo>
                <a:lnTo>
                  <a:pt x="568277" y="0"/>
                </a:lnTo>
                <a:lnTo>
                  <a:pt x="568277" y="772796"/>
                </a:lnTo>
                <a:lnTo>
                  <a:pt x="0" y="772796"/>
                </a:lnTo>
                <a:lnTo>
                  <a:pt x="0" y="0"/>
                </a:lnTo>
                <a:close/>
              </a:path>
            </a:pathLst>
          </a:custGeom>
          <a:blipFill>
            <a:blip r:embed="rId4"/>
            <a:stretch>
              <a:fillRect l="0" t="0" r="-35989" b="0"/>
            </a:stretch>
          </a:blipFill>
        </p:spPr>
      </p:sp>
      <p:sp>
        <p:nvSpPr>
          <p:cNvPr name="Freeform 35" id="35"/>
          <p:cNvSpPr/>
          <p:nvPr/>
        </p:nvSpPr>
        <p:spPr>
          <a:xfrm flipH="false" flipV="false" rot="0">
            <a:off x="1037938" y="4219006"/>
            <a:ext cx="568277" cy="772797"/>
          </a:xfrm>
          <a:custGeom>
            <a:avLst/>
            <a:gdLst/>
            <a:ahLst/>
            <a:cxnLst/>
            <a:rect r="r" b="b" t="t" l="l"/>
            <a:pathLst>
              <a:path h="772797" w="568277">
                <a:moveTo>
                  <a:pt x="0" y="0"/>
                </a:moveTo>
                <a:lnTo>
                  <a:pt x="568277" y="0"/>
                </a:lnTo>
                <a:lnTo>
                  <a:pt x="568277" y="772798"/>
                </a:lnTo>
                <a:lnTo>
                  <a:pt x="0" y="772798"/>
                </a:lnTo>
                <a:lnTo>
                  <a:pt x="0" y="0"/>
                </a:lnTo>
                <a:close/>
              </a:path>
            </a:pathLst>
          </a:custGeom>
          <a:blipFill>
            <a:blip r:embed="rId4"/>
            <a:stretch>
              <a:fillRect l="0" t="0" r="-35989" b="0"/>
            </a:stretch>
          </a:blipFill>
        </p:spPr>
      </p:sp>
      <p:sp>
        <p:nvSpPr>
          <p:cNvPr name="Freeform 36" id="36"/>
          <p:cNvSpPr/>
          <p:nvPr/>
        </p:nvSpPr>
        <p:spPr>
          <a:xfrm flipH="false" flipV="false" rot="0">
            <a:off x="14482338" y="6977157"/>
            <a:ext cx="713546" cy="848063"/>
          </a:xfrm>
          <a:custGeom>
            <a:avLst/>
            <a:gdLst/>
            <a:ahLst/>
            <a:cxnLst/>
            <a:rect r="r" b="b" t="t" l="l"/>
            <a:pathLst>
              <a:path h="848063" w="713546">
                <a:moveTo>
                  <a:pt x="0" y="0"/>
                </a:moveTo>
                <a:lnTo>
                  <a:pt x="713546" y="0"/>
                </a:lnTo>
                <a:lnTo>
                  <a:pt x="713546" y="848063"/>
                </a:lnTo>
                <a:lnTo>
                  <a:pt x="0" y="848063"/>
                </a:lnTo>
                <a:lnTo>
                  <a:pt x="0" y="0"/>
                </a:lnTo>
                <a:close/>
              </a:path>
            </a:pathLst>
          </a:custGeom>
          <a:blipFill>
            <a:blip r:embed="rId5"/>
            <a:stretch>
              <a:fillRect l="0" t="0" r="-18851" b="0"/>
            </a:stretch>
          </a:blipFill>
        </p:spPr>
      </p:sp>
      <p:grpSp>
        <p:nvGrpSpPr>
          <p:cNvPr name="Group 37" id="37"/>
          <p:cNvGrpSpPr/>
          <p:nvPr/>
        </p:nvGrpSpPr>
        <p:grpSpPr>
          <a:xfrm rot="0">
            <a:off x="1767579" y="7125933"/>
            <a:ext cx="12433928" cy="718335"/>
            <a:chOff x="0" y="0"/>
            <a:chExt cx="16578570" cy="957780"/>
          </a:xfrm>
        </p:grpSpPr>
        <p:grpSp>
          <p:nvGrpSpPr>
            <p:cNvPr name="Group 38" id="38"/>
            <p:cNvGrpSpPr/>
            <p:nvPr/>
          </p:nvGrpSpPr>
          <p:grpSpPr>
            <a:xfrm rot="-10800000">
              <a:off x="0" y="0"/>
              <a:ext cx="16578570" cy="957780"/>
              <a:chOff x="0" y="0"/>
              <a:chExt cx="16578570" cy="957780"/>
            </a:xfrm>
          </p:grpSpPr>
          <p:sp>
            <p:nvSpPr>
              <p:cNvPr name="Freeform 39" id="39"/>
              <p:cNvSpPr/>
              <p:nvPr/>
            </p:nvSpPr>
            <p:spPr>
              <a:xfrm flipH="false" flipV="false" rot="0">
                <a:off x="25400" y="25400"/>
                <a:ext cx="16527780" cy="907034"/>
              </a:xfrm>
              <a:custGeom>
                <a:avLst/>
                <a:gdLst/>
                <a:ahLst/>
                <a:cxnLst/>
                <a:rect r="r" b="b" t="t" l="l"/>
                <a:pathLst>
                  <a:path h="907034" w="16527780">
                    <a:moveTo>
                      <a:pt x="0" y="907034"/>
                    </a:moveTo>
                    <a:lnTo>
                      <a:pt x="16050388" y="907034"/>
                    </a:lnTo>
                    <a:lnTo>
                      <a:pt x="16527780" y="453517"/>
                    </a:lnTo>
                    <a:lnTo>
                      <a:pt x="16050388" y="0"/>
                    </a:lnTo>
                    <a:lnTo>
                      <a:pt x="0" y="0"/>
                    </a:lnTo>
                    <a:close/>
                  </a:path>
                </a:pathLst>
              </a:custGeom>
              <a:solidFill>
                <a:srgbClr val="083863"/>
              </a:solidFill>
            </p:spPr>
          </p:sp>
          <p:sp>
            <p:nvSpPr>
              <p:cNvPr name="Freeform 40" id="40"/>
              <p:cNvSpPr/>
              <p:nvPr/>
            </p:nvSpPr>
            <p:spPr>
              <a:xfrm flipH="false" flipV="false" rot="0">
                <a:off x="0" y="0"/>
                <a:ext cx="16578580" cy="957834"/>
              </a:xfrm>
              <a:custGeom>
                <a:avLst/>
                <a:gdLst/>
                <a:ahLst/>
                <a:cxnLst/>
                <a:rect r="r" b="b" t="t" l="l"/>
                <a:pathLst>
                  <a:path h="957834" w="16578580">
                    <a:moveTo>
                      <a:pt x="25400" y="907034"/>
                    </a:moveTo>
                    <a:lnTo>
                      <a:pt x="16075788" y="907034"/>
                    </a:lnTo>
                    <a:lnTo>
                      <a:pt x="16075788" y="932434"/>
                    </a:lnTo>
                    <a:lnTo>
                      <a:pt x="16058262" y="914019"/>
                    </a:lnTo>
                    <a:lnTo>
                      <a:pt x="16535654" y="460502"/>
                    </a:lnTo>
                    <a:lnTo>
                      <a:pt x="16553180" y="478917"/>
                    </a:lnTo>
                    <a:lnTo>
                      <a:pt x="16535654" y="497332"/>
                    </a:lnTo>
                    <a:lnTo>
                      <a:pt x="16058262" y="43815"/>
                    </a:lnTo>
                    <a:lnTo>
                      <a:pt x="16075788" y="25400"/>
                    </a:lnTo>
                    <a:lnTo>
                      <a:pt x="16075788" y="50800"/>
                    </a:lnTo>
                    <a:lnTo>
                      <a:pt x="25400" y="50800"/>
                    </a:lnTo>
                    <a:lnTo>
                      <a:pt x="25400" y="25400"/>
                    </a:lnTo>
                    <a:lnTo>
                      <a:pt x="50800" y="25400"/>
                    </a:lnTo>
                    <a:lnTo>
                      <a:pt x="50800" y="932434"/>
                    </a:lnTo>
                    <a:lnTo>
                      <a:pt x="25400" y="932434"/>
                    </a:lnTo>
                    <a:lnTo>
                      <a:pt x="25400" y="907034"/>
                    </a:lnTo>
                    <a:moveTo>
                      <a:pt x="25400" y="957834"/>
                    </a:moveTo>
                    <a:cubicBezTo>
                      <a:pt x="11430" y="957834"/>
                      <a:pt x="0" y="946404"/>
                      <a:pt x="0" y="932434"/>
                    </a:cubicBezTo>
                    <a:lnTo>
                      <a:pt x="0" y="25400"/>
                    </a:lnTo>
                    <a:cubicBezTo>
                      <a:pt x="0" y="11430"/>
                      <a:pt x="11430" y="0"/>
                      <a:pt x="25400" y="0"/>
                    </a:cubicBezTo>
                    <a:lnTo>
                      <a:pt x="16075788" y="0"/>
                    </a:lnTo>
                    <a:cubicBezTo>
                      <a:pt x="16082265" y="0"/>
                      <a:pt x="16088615" y="2540"/>
                      <a:pt x="16093314" y="6985"/>
                    </a:cubicBezTo>
                    <a:lnTo>
                      <a:pt x="16570706" y="460502"/>
                    </a:lnTo>
                    <a:cubicBezTo>
                      <a:pt x="16575787" y="465328"/>
                      <a:pt x="16578580" y="471932"/>
                      <a:pt x="16578580" y="478917"/>
                    </a:cubicBezTo>
                    <a:cubicBezTo>
                      <a:pt x="16578580" y="485902"/>
                      <a:pt x="16575660" y="492506"/>
                      <a:pt x="16570706" y="497332"/>
                    </a:cubicBezTo>
                    <a:lnTo>
                      <a:pt x="16093314" y="950849"/>
                    </a:lnTo>
                    <a:cubicBezTo>
                      <a:pt x="16088615" y="955294"/>
                      <a:pt x="16082392" y="957834"/>
                      <a:pt x="16075788" y="957834"/>
                    </a:cubicBezTo>
                    <a:lnTo>
                      <a:pt x="25400" y="957834"/>
                    </a:lnTo>
                    <a:close/>
                  </a:path>
                </a:pathLst>
              </a:custGeom>
              <a:solidFill>
                <a:srgbClr val="FFFFFF"/>
              </a:solidFill>
            </p:spPr>
          </p:sp>
        </p:grpSp>
        <p:sp>
          <p:nvSpPr>
            <p:cNvPr name="TextBox 41" id="41"/>
            <p:cNvSpPr txBox="true"/>
            <p:nvPr/>
          </p:nvSpPr>
          <p:spPr>
            <a:xfrm rot="0">
              <a:off x="121920" y="41910"/>
              <a:ext cx="16334730" cy="854910"/>
            </a:xfrm>
            <a:prstGeom prst="rect">
              <a:avLst/>
            </a:prstGeom>
          </p:spPr>
          <p:txBody>
            <a:bodyPr anchor="t" rtlCol="false" tIns="0" lIns="0" bIns="0" rIns="0">
              <a:spAutoFit/>
            </a:bodyPr>
            <a:lstStyle/>
            <a:p>
              <a:pPr algn="r">
                <a:lnSpc>
                  <a:spcPts val="3240"/>
                </a:lnSpc>
              </a:pPr>
              <a:r>
                <a:rPr lang="en-US" sz="2700">
                  <a:solidFill>
                    <a:srgbClr val="FFFFFF"/>
                  </a:solidFill>
                  <a:latin typeface="Arimo"/>
                  <a:ea typeface="Arimo"/>
                  <a:cs typeface="Arimo"/>
                  <a:sym typeface="Arimo"/>
                </a:rPr>
                <a:t>Develop and implement real-time update system</a:t>
              </a:r>
            </a:p>
          </p:txBody>
        </p:sp>
      </p:grpSp>
      <p:sp>
        <p:nvSpPr>
          <p:cNvPr name="Freeform 42" id="42"/>
          <p:cNvSpPr/>
          <p:nvPr/>
        </p:nvSpPr>
        <p:spPr>
          <a:xfrm flipH="false" flipV="false" rot="0">
            <a:off x="14482338" y="7918470"/>
            <a:ext cx="713546" cy="848063"/>
          </a:xfrm>
          <a:custGeom>
            <a:avLst/>
            <a:gdLst/>
            <a:ahLst/>
            <a:cxnLst/>
            <a:rect r="r" b="b" t="t" l="l"/>
            <a:pathLst>
              <a:path h="848063" w="713546">
                <a:moveTo>
                  <a:pt x="0" y="0"/>
                </a:moveTo>
                <a:lnTo>
                  <a:pt x="713546" y="0"/>
                </a:lnTo>
                <a:lnTo>
                  <a:pt x="713546" y="848062"/>
                </a:lnTo>
                <a:lnTo>
                  <a:pt x="0" y="848062"/>
                </a:lnTo>
                <a:lnTo>
                  <a:pt x="0" y="0"/>
                </a:lnTo>
                <a:close/>
              </a:path>
            </a:pathLst>
          </a:custGeom>
          <a:blipFill>
            <a:blip r:embed="rId5"/>
            <a:stretch>
              <a:fillRect l="0" t="0" r="-18851" b="0"/>
            </a:stretch>
          </a:blipFill>
        </p:spPr>
      </p:sp>
      <p:grpSp>
        <p:nvGrpSpPr>
          <p:cNvPr name="Group 43" id="43"/>
          <p:cNvGrpSpPr/>
          <p:nvPr/>
        </p:nvGrpSpPr>
        <p:grpSpPr>
          <a:xfrm rot="0">
            <a:off x="1767579" y="8067246"/>
            <a:ext cx="12433928" cy="718335"/>
            <a:chOff x="0" y="0"/>
            <a:chExt cx="16578570" cy="957780"/>
          </a:xfrm>
        </p:grpSpPr>
        <p:grpSp>
          <p:nvGrpSpPr>
            <p:cNvPr name="Group 44" id="44"/>
            <p:cNvGrpSpPr/>
            <p:nvPr/>
          </p:nvGrpSpPr>
          <p:grpSpPr>
            <a:xfrm rot="-10800000">
              <a:off x="0" y="0"/>
              <a:ext cx="16578570" cy="957780"/>
              <a:chOff x="0" y="0"/>
              <a:chExt cx="16578570" cy="957780"/>
            </a:xfrm>
          </p:grpSpPr>
          <p:sp>
            <p:nvSpPr>
              <p:cNvPr name="Freeform 45" id="45"/>
              <p:cNvSpPr/>
              <p:nvPr/>
            </p:nvSpPr>
            <p:spPr>
              <a:xfrm flipH="false" flipV="false" rot="0">
                <a:off x="25400" y="25400"/>
                <a:ext cx="16527780" cy="907034"/>
              </a:xfrm>
              <a:custGeom>
                <a:avLst/>
                <a:gdLst/>
                <a:ahLst/>
                <a:cxnLst/>
                <a:rect r="r" b="b" t="t" l="l"/>
                <a:pathLst>
                  <a:path h="907034" w="16527780">
                    <a:moveTo>
                      <a:pt x="0" y="907034"/>
                    </a:moveTo>
                    <a:lnTo>
                      <a:pt x="16050388" y="907034"/>
                    </a:lnTo>
                    <a:lnTo>
                      <a:pt x="16527780" y="453517"/>
                    </a:lnTo>
                    <a:lnTo>
                      <a:pt x="16050388" y="0"/>
                    </a:lnTo>
                    <a:lnTo>
                      <a:pt x="0" y="0"/>
                    </a:lnTo>
                    <a:close/>
                  </a:path>
                </a:pathLst>
              </a:custGeom>
              <a:solidFill>
                <a:srgbClr val="083863"/>
              </a:solidFill>
            </p:spPr>
          </p:sp>
          <p:sp>
            <p:nvSpPr>
              <p:cNvPr name="Freeform 46" id="46"/>
              <p:cNvSpPr/>
              <p:nvPr/>
            </p:nvSpPr>
            <p:spPr>
              <a:xfrm flipH="false" flipV="false" rot="0">
                <a:off x="0" y="0"/>
                <a:ext cx="16578580" cy="957834"/>
              </a:xfrm>
              <a:custGeom>
                <a:avLst/>
                <a:gdLst/>
                <a:ahLst/>
                <a:cxnLst/>
                <a:rect r="r" b="b" t="t" l="l"/>
                <a:pathLst>
                  <a:path h="957834" w="16578580">
                    <a:moveTo>
                      <a:pt x="25400" y="907034"/>
                    </a:moveTo>
                    <a:lnTo>
                      <a:pt x="16075788" y="907034"/>
                    </a:lnTo>
                    <a:lnTo>
                      <a:pt x="16075788" y="932434"/>
                    </a:lnTo>
                    <a:lnTo>
                      <a:pt x="16058262" y="914019"/>
                    </a:lnTo>
                    <a:lnTo>
                      <a:pt x="16535654" y="460502"/>
                    </a:lnTo>
                    <a:lnTo>
                      <a:pt x="16553180" y="478917"/>
                    </a:lnTo>
                    <a:lnTo>
                      <a:pt x="16535654" y="497332"/>
                    </a:lnTo>
                    <a:lnTo>
                      <a:pt x="16058262" y="43815"/>
                    </a:lnTo>
                    <a:lnTo>
                      <a:pt x="16075788" y="25400"/>
                    </a:lnTo>
                    <a:lnTo>
                      <a:pt x="16075788" y="50800"/>
                    </a:lnTo>
                    <a:lnTo>
                      <a:pt x="25400" y="50800"/>
                    </a:lnTo>
                    <a:lnTo>
                      <a:pt x="25400" y="25400"/>
                    </a:lnTo>
                    <a:lnTo>
                      <a:pt x="50800" y="25400"/>
                    </a:lnTo>
                    <a:lnTo>
                      <a:pt x="50800" y="932434"/>
                    </a:lnTo>
                    <a:lnTo>
                      <a:pt x="25400" y="932434"/>
                    </a:lnTo>
                    <a:lnTo>
                      <a:pt x="25400" y="907034"/>
                    </a:lnTo>
                    <a:moveTo>
                      <a:pt x="25400" y="957834"/>
                    </a:moveTo>
                    <a:cubicBezTo>
                      <a:pt x="11430" y="957834"/>
                      <a:pt x="0" y="946404"/>
                      <a:pt x="0" y="932434"/>
                    </a:cubicBezTo>
                    <a:lnTo>
                      <a:pt x="0" y="25400"/>
                    </a:lnTo>
                    <a:cubicBezTo>
                      <a:pt x="0" y="11430"/>
                      <a:pt x="11430" y="0"/>
                      <a:pt x="25400" y="0"/>
                    </a:cubicBezTo>
                    <a:lnTo>
                      <a:pt x="16075788" y="0"/>
                    </a:lnTo>
                    <a:cubicBezTo>
                      <a:pt x="16082265" y="0"/>
                      <a:pt x="16088615" y="2540"/>
                      <a:pt x="16093314" y="6985"/>
                    </a:cubicBezTo>
                    <a:lnTo>
                      <a:pt x="16570706" y="460502"/>
                    </a:lnTo>
                    <a:cubicBezTo>
                      <a:pt x="16575787" y="465328"/>
                      <a:pt x="16578580" y="471932"/>
                      <a:pt x="16578580" y="478917"/>
                    </a:cubicBezTo>
                    <a:cubicBezTo>
                      <a:pt x="16578580" y="485902"/>
                      <a:pt x="16575660" y="492506"/>
                      <a:pt x="16570706" y="497332"/>
                    </a:cubicBezTo>
                    <a:lnTo>
                      <a:pt x="16093314" y="950849"/>
                    </a:lnTo>
                    <a:cubicBezTo>
                      <a:pt x="16088615" y="955294"/>
                      <a:pt x="16082392" y="957834"/>
                      <a:pt x="16075788" y="957834"/>
                    </a:cubicBezTo>
                    <a:lnTo>
                      <a:pt x="25400" y="957834"/>
                    </a:lnTo>
                    <a:close/>
                  </a:path>
                </a:pathLst>
              </a:custGeom>
              <a:solidFill>
                <a:srgbClr val="FFFFFF"/>
              </a:solidFill>
            </p:spPr>
          </p:sp>
        </p:grpSp>
        <p:sp>
          <p:nvSpPr>
            <p:cNvPr name="TextBox 47" id="47"/>
            <p:cNvSpPr txBox="true"/>
            <p:nvPr/>
          </p:nvSpPr>
          <p:spPr>
            <a:xfrm rot="0">
              <a:off x="121920" y="41910"/>
              <a:ext cx="16334730" cy="854910"/>
            </a:xfrm>
            <a:prstGeom prst="rect">
              <a:avLst/>
            </a:prstGeom>
          </p:spPr>
          <p:txBody>
            <a:bodyPr anchor="t" rtlCol="false" tIns="0" lIns="0" bIns="0" rIns="0">
              <a:spAutoFit/>
            </a:bodyPr>
            <a:lstStyle/>
            <a:p>
              <a:pPr algn="r">
                <a:lnSpc>
                  <a:spcPts val="3240"/>
                </a:lnSpc>
              </a:pPr>
              <a:r>
                <a:rPr lang="en-US" sz="2700">
                  <a:solidFill>
                    <a:srgbClr val="FFFFFF"/>
                  </a:solidFill>
                  <a:latin typeface="Arimo"/>
                  <a:ea typeface="Arimo"/>
                  <a:cs typeface="Arimo"/>
                  <a:sym typeface="Arimo"/>
                </a:rPr>
                <a:t>Integrate Backend and Frontend</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sp>
        <p:nvSpPr>
          <p:cNvPr name="Freeform 5" id="5"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6" id="6"/>
          <p:cNvSpPr txBox="true"/>
          <p:nvPr/>
        </p:nvSpPr>
        <p:spPr>
          <a:xfrm rot="0">
            <a:off x="827466" y="428562"/>
            <a:ext cx="5704527" cy="1730088"/>
          </a:xfrm>
          <a:prstGeom prst="rect">
            <a:avLst/>
          </a:prstGeom>
        </p:spPr>
        <p:txBody>
          <a:bodyPr anchor="t" rtlCol="false" tIns="0" lIns="0" bIns="0" rIns="0">
            <a:spAutoFit/>
          </a:bodyPr>
          <a:lstStyle/>
          <a:p>
            <a:pPr algn="l">
              <a:lnSpc>
                <a:spcPts val="6000"/>
              </a:lnSpc>
            </a:pPr>
            <a:r>
              <a:rPr lang="en-US" sz="5400" b="true">
                <a:solidFill>
                  <a:srgbClr val="002060"/>
                </a:solidFill>
                <a:latin typeface="Arimo Bold"/>
                <a:ea typeface="Arimo Bold"/>
                <a:cs typeface="Arimo Bold"/>
                <a:sym typeface="Arimo Bold"/>
              </a:rPr>
              <a:t>OUR TEAM</a:t>
            </a:r>
          </a:p>
        </p:txBody>
      </p:sp>
      <p:sp>
        <p:nvSpPr>
          <p:cNvPr name="Freeform 7" id="7" descr="A group of people sitting at a desk "/>
          <p:cNvSpPr/>
          <p:nvPr/>
        </p:nvSpPr>
        <p:spPr>
          <a:xfrm flipH="false" flipV="false" rot="0">
            <a:off x="-19050" y="5143501"/>
            <a:ext cx="18288000" cy="2741660"/>
          </a:xfrm>
          <a:custGeom>
            <a:avLst/>
            <a:gdLst/>
            <a:ahLst/>
            <a:cxnLst/>
            <a:rect r="r" b="b" t="t" l="l"/>
            <a:pathLst>
              <a:path h="2741660" w="18288000">
                <a:moveTo>
                  <a:pt x="0" y="0"/>
                </a:moveTo>
                <a:lnTo>
                  <a:pt x="18288000" y="0"/>
                </a:lnTo>
                <a:lnTo>
                  <a:pt x="18288000" y="2741660"/>
                </a:lnTo>
                <a:lnTo>
                  <a:pt x="0" y="2741660"/>
                </a:lnTo>
                <a:lnTo>
                  <a:pt x="0" y="0"/>
                </a:lnTo>
                <a:close/>
              </a:path>
            </a:pathLst>
          </a:custGeom>
          <a:blipFill>
            <a:blip r:embed="rId3"/>
            <a:stretch>
              <a:fillRect l="103" t="0" r="0" b="-37635"/>
            </a:stretch>
          </a:blipFill>
        </p:spPr>
      </p:sp>
      <p:grpSp>
        <p:nvGrpSpPr>
          <p:cNvPr name="Group 8" id="8"/>
          <p:cNvGrpSpPr/>
          <p:nvPr/>
        </p:nvGrpSpPr>
        <p:grpSpPr>
          <a:xfrm rot="0">
            <a:off x="79318" y="5143500"/>
            <a:ext cx="18288000" cy="2741660"/>
            <a:chOff x="0" y="0"/>
            <a:chExt cx="24384000" cy="3655547"/>
          </a:xfrm>
        </p:grpSpPr>
        <p:sp>
          <p:nvSpPr>
            <p:cNvPr name="Freeform 9" id="9" descr="This is an image of a desk with laptop computers and people working."/>
            <p:cNvSpPr/>
            <p:nvPr/>
          </p:nvSpPr>
          <p:spPr>
            <a:xfrm flipH="false" flipV="false" rot="0">
              <a:off x="0" y="0"/>
              <a:ext cx="24384000" cy="3655568"/>
            </a:xfrm>
            <a:custGeom>
              <a:avLst/>
              <a:gdLst/>
              <a:ahLst/>
              <a:cxnLst/>
              <a:rect r="r" b="b" t="t" l="l"/>
              <a:pathLst>
                <a:path h="3655568" w="24384000">
                  <a:moveTo>
                    <a:pt x="0" y="0"/>
                  </a:moveTo>
                  <a:lnTo>
                    <a:pt x="24384000" y="0"/>
                  </a:lnTo>
                  <a:lnTo>
                    <a:pt x="24384000" y="3655568"/>
                  </a:lnTo>
                  <a:lnTo>
                    <a:pt x="0" y="3655568"/>
                  </a:lnTo>
                  <a:close/>
                </a:path>
              </a:pathLst>
            </a:custGeom>
            <a:gradFill rotWithShape="true">
              <a:gsLst>
                <a:gs pos="1000">
                  <a:srgbClr val="7CEFD8">
                    <a:alpha val="79000"/>
                  </a:srgbClr>
                </a:gs>
                <a:gs pos="61000">
                  <a:srgbClr val="6672E4">
                    <a:alpha val="84000"/>
                  </a:srgbClr>
                </a:gs>
                <a:gs pos="98000">
                  <a:srgbClr val="882BE5">
                    <a:alpha val="66000"/>
                  </a:srgbClr>
                </a:gs>
              </a:gsLst>
              <a:lin ang="5400000"/>
            </a:gradFill>
          </p:spPr>
        </p:sp>
      </p:grpSp>
      <p:grpSp>
        <p:nvGrpSpPr>
          <p:cNvPr name="Group 10" id="10"/>
          <p:cNvGrpSpPr/>
          <p:nvPr/>
        </p:nvGrpSpPr>
        <p:grpSpPr>
          <a:xfrm rot="0">
            <a:off x="2606721" y="7077209"/>
            <a:ext cx="359532" cy="261331"/>
            <a:chOff x="0" y="0"/>
            <a:chExt cx="479376" cy="348441"/>
          </a:xfrm>
        </p:grpSpPr>
        <p:sp>
          <p:nvSpPr>
            <p:cNvPr name="Freeform 11" id="11"/>
            <p:cNvSpPr/>
            <p:nvPr/>
          </p:nvSpPr>
          <p:spPr>
            <a:xfrm flipH="false" flipV="false" rot="0">
              <a:off x="0" y="0"/>
              <a:ext cx="479425" cy="348488"/>
            </a:xfrm>
            <a:custGeom>
              <a:avLst/>
              <a:gdLst/>
              <a:ahLst/>
              <a:cxnLst/>
              <a:rect r="r" b="b" t="t" l="l"/>
              <a:pathLst>
                <a:path h="348488" w="479425">
                  <a:moveTo>
                    <a:pt x="0" y="174244"/>
                  </a:moveTo>
                  <a:cubicBezTo>
                    <a:pt x="0" y="77978"/>
                    <a:pt x="107315" y="0"/>
                    <a:pt x="239649" y="0"/>
                  </a:cubicBezTo>
                  <a:cubicBezTo>
                    <a:pt x="371983" y="0"/>
                    <a:pt x="479425" y="77978"/>
                    <a:pt x="479425" y="174244"/>
                  </a:cubicBezTo>
                  <a:cubicBezTo>
                    <a:pt x="479425" y="270510"/>
                    <a:pt x="372110" y="348488"/>
                    <a:pt x="239649" y="348488"/>
                  </a:cubicBezTo>
                  <a:cubicBezTo>
                    <a:pt x="107188" y="348488"/>
                    <a:pt x="0" y="270383"/>
                    <a:pt x="0" y="174244"/>
                  </a:cubicBezTo>
                  <a:close/>
                </a:path>
              </a:pathLst>
            </a:custGeom>
            <a:solidFill>
              <a:srgbClr val="8335E5">
                <a:alpha val="12157"/>
              </a:srgbClr>
            </a:solidFill>
          </p:spPr>
        </p:sp>
      </p:grpSp>
      <p:grpSp>
        <p:nvGrpSpPr>
          <p:cNvPr name="Group 12" id="12"/>
          <p:cNvGrpSpPr/>
          <p:nvPr/>
        </p:nvGrpSpPr>
        <p:grpSpPr>
          <a:xfrm rot="0">
            <a:off x="2673633" y="7125845"/>
            <a:ext cx="225710" cy="164060"/>
            <a:chOff x="0" y="0"/>
            <a:chExt cx="300946" cy="218747"/>
          </a:xfrm>
        </p:grpSpPr>
        <p:sp>
          <p:nvSpPr>
            <p:cNvPr name="Freeform 13" id="13"/>
            <p:cNvSpPr/>
            <p:nvPr/>
          </p:nvSpPr>
          <p:spPr>
            <a:xfrm flipH="false" flipV="false" rot="0">
              <a:off x="0" y="0"/>
              <a:ext cx="300990" cy="218694"/>
            </a:xfrm>
            <a:custGeom>
              <a:avLst/>
              <a:gdLst/>
              <a:ahLst/>
              <a:cxnLst/>
              <a:rect r="r" b="b" t="t" l="l"/>
              <a:pathLst>
                <a:path h="218694" w="300990">
                  <a:moveTo>
                    <a:pt x="0" y="109347"/>
                  </a:moveTo>
                  <a:cubicBezTo>
                    <a:pt x="0" y="49022"/>
                    <a:pt x="67310" y="0"/>
                    <a:pt x="150495" y="0"/>
                  </a:cubicBezTo>
                  <a:cubicBezTo>
                    <a:pt x="233680" y="0"/>
                    <a:pt x="300990" y="49022"/>
                    <a:pt x="300990" y="109347"/>
                  </a:cubicBezTo>
                  <a:cubicBezTo>
                    <a:pt x="300990" y="169672"/>
                    <a:pt x="233680" y="218694"/>
                    <a:pt x="150495" y="218694"/>
                  </a:cubicBezTo>
                  <a:cubicBezTo>
                    <a:pt x="67310" y="218694"/>
                    <a:pt x="0" y="169799"/>
                    <a:pt x="0" y="109347"/>
                  </a:cubicBezTo>
                  <a:close/>
                </a:path>
              </a:pathLst>
            </a:custGeom>
            <a:solidFill>
              <a:srgbClr val="8335E5"/>
            </a:solidFill>
          </p:spPr>
        </p:sp>
      </p:grpSp>
      <p:grpSp>
        <p:nvGrpSpPr>
          <p:cNvPr name="Group 14" id="14"/>
          <p:cNvGrpSpPr/>
          <p:nvPr/>
        </p:nvGrpSpPr>
        <p:grpSpPr>
          <a:xfrm rot="0">
            <a:off x="7524510" y="5927240"/>
            <a:ext cx="359532" cy="261331"/>
            <a:chOff x="0" y="0"/>
            <a:chExt cx="479376" cy="348441"/>
          </a:xfrm>
        </p:grpSpPr>
        <p:sp>
          <p:nvSpPr>
            <p:cNvPr name="Freeform 15" id="15"/>
            <p:cNvSpPr/>
            <p:nvPr/>
          </p:nvSpPr>
          <p:spPr>
            <a:xfrm flipH="false" flipV="false" rot="0">
              <a:off x="0" y="0"/>
              <a:ext cx="479425" cy="348488"/>
            </a:xfrm>
            <a:custGeom>
              <a:avLst/>
              <a:gdLst/>
              <a:ahLst/>
              <a:cxnLst/>
              <a:rect r="r" b="b" t="t" l="l"/>
              <a:pathLst>
                <a:path h="348488" w="479425">
                  <a:moveTo>
                    <a:pt x="0" y="174244"/>
                  </a:moveTo>
                  <a:cubicBezTo>
                    <a:pt x="0" y="77978"/>
                    <a:pt x="107315" y="0"/>
                    <a:pt x="239649" y="0"/>
                  </a:cubicBezTo>
                  <a:cubicBezTo>
                    <a:pt x="371983" y="0"/>
                    <a:pt x="479425" y="77978"/>
                    <a:pt x="479425" y="174244"/>
                  </a:cubicBezTo>
                  <a:cubicBezTo>
                    <a:pt x="479425" y="270510"/>
                    <a:pt x="372110" y="348488"/>
                    <a:pt x="239649" y="348488"/>
                  </a:cubicBezTo>
                  <a:cubicBezTo>
                    <a:pt x="107188" y="348488"/>
                    <a:pt x="0" y="270383"/>
                    <a:pt x="0" y="174244"/>
                  </a:cubicBezTo>
                  <a:close/>
                </a:path>
              </a:pathLst>
            </a:custGeom>
            <a:solidFill>
              <a:srgbClr val="8335E5">
                <a:alpha val="12157"/>
              </a:srgbClr>
            </a:solidFill>
          </p:spPr>
        </p:sp>
      </p:grpSp>
      <p:grpSp>
        <p:nvGrpSpPr>
          <p:cNvPr name="Group 16" id="16"/>
          <p:cNvGrpSpPr/>
          <p:nvPr/>
        </p:nvGrpSpPr>
        <p:grpSpPr>
          <a:xfrm rot="0">
            <a:off x="12165176" y="6586008"/>
            <a:ext cx="359532" cy="261331"/>
            <a:chOff x="0" y="0"/>
            <a:chExt cx="479376" cy="348441"/>
          </a:xfrm>
        </p:grpSpPr>
        <p:sp>
          <p:nvSpPr>
            <p:cNvPr name="Freeform 17" id="17"/>
            <p:cNvSpPr/>
            <p:nvPr/>
          </p:nvSpPr>
          <p:spPr>
            <a:xfrm flipH="false" flipV="false" rot="0">
              <a:off x="0" y="0"/>
              <a:ext cx="479425" cy="348488"/>
            </a:xfrm>
            <a:custGeom>
              <a:avLst/>
              <a:gdLst/>
              <a:ahLst/>
              <a:cxnLst/>
              <a:rect r="r" b="b" t="t" l="l"/>
              <a:pathLst>
                <a:path h="348488" w="479425">
                  <a:moveTo>
                    <a:pt x="0" y="174244"/>
                  </a:moveTo>
                  <a:cubicBezTo>
                    <a:pt x="0" y="77978"/>
                    <a:pt x="107315" y="0"/>
                    <a:pt x="239649" y="0"/>
                  </a:cubicBezTo>
                  <a:cubicBezTo>
                    <a:pt x="371983" y="0"/>
                    <a:pt x="479425" y="77978"/>
                    <a:pt x="479425" y="174244"/>
                  </a:cubicBezTo>
                  <a:cubicBezTo>
                    <a:pt x="479425" y="270510"/>
                    <a:pt x="372110" y="348488"/>
                    <a:pt x="239649" y="348488"/>
                  </a:cubicBezTo>
                  <a:cubicBezTo>
                    <a:pt x="107188" y="348488"/>
                    <a:pt x="0" y="270383"/>
                    <a:pt x="0" y="174244"/>
                  </a:cubicBezTo>
                  <a:close/>
                </a:path>
              </a:pathLst>
            </a:custGeom>
            <a:solidFill>
              <a:srgbClr val="8335E5">
                <a:alpha val="12157"/>
              </a:srgbClr>
            </a:solidFill>
          </p:spPr>
        </p:sp>
      </p:grpSp>
      <p:grpSp>
        <p:nvGrpSpPr>
          <p:cNvPr name="Group 18" id="18"/>
          <p:cNvGrpSpPr/>
          <p:nvPr/>
        </p:nvGrpSpPr>
        <p:grpSpPr>
          <a:xfrm rot="0">
            <a:off x="12232088" y="6634644"/>
            <a:ext cx="225710" cy="164060"/>
            <a:chOff x="0" y="0"/>
            <a:chExt cx="300946" cy="218747"/>
          </a:xfrm>
        </p:grpSpPr>
        <p:sp>
          <p:nvSpPr>
            <p:cNvPr name="Freeform 19" id="19"/>
            <p:cNvSpPr/>
            <p:nvPr/>
          </p:nvSpPr>
          <p:spPr>
            <a:xfrm flipH="false" flipV="false" rot="0">
              <a:off x="0" y="0"/>
              <a:ext cx="300990" cy="218694"/>
            </a:xfrm>
            <a:custGeom>
              <a:avLst/>
              <a:gdLst/>
              <a:ahLst/>
              <a:cxnLst/>
              <a:rect r="r" b="b" t="t" l="l"/>
              <a:pathLst>
                <a:path h="218694" w="300990">
                  <a:moveTo>
                    <a:pt x="0" y="109347"/>
                  </a:moveTo>
                  <a:cubicBezTo>
                    <a:pt x="0" y="49022"/>
                    <a:pt x="67310" y="0"/>
                    <a:pt x="150495" y="0"/>
                  </a:cubicBezTo>
                  <a:cubicBezTo>
                    <a:pt x="233680" y="0"/>
                    <a:pt x="300990" y="49022"/>
                    <a:pt x="300990" y="109347"/>
                  </a:cubicBezTo>
                  <a:cubicBezTo>
                    <a:pt x="300990" y="169672"/>
                    <a:pt x="233680" y="218694"/>
                    <a:pt x="150495" y="218694"/>
                  </a:cubicBezTo>
                  <a:cubicBezTo>
                    <a:pt x="67310" y="218694"/>
                    <a:pt x="0" y="169799"/>
                    <a:pt x="0" y="109347"/>
                  </a:cubicBezTo>
                  <a:close/>
                </a:path>
              </a:pathLst>
            </a:custGeom>
            <a:solidFill>
              <a:srgbClr val="8335E5"/>
            </a:solidFill>
          </p:spPr>
        </p:sp>
      </p:grpSp>
      <p:sp>
        <p:nvSpPr>
          <p:cNvPr name="Freeform 20" id="20"/>
          <p:cNvSpPr/>
          <p:nvPr/>
        </p:nvSpPr>
        <p:spPr>
          <a:xfrm flipH="false" flipV="false" rot="0">
            <a:off x="14779107" y="5743044"/>
            <a:ext cx="2204890" cy="1602655"/>
          </a:xfrm>
          <a:custGeom>
            <a:avLst/>
            <a:gdLst/>
            <a:ahLst/>
            <a:cxnLst/>
            <a:rect r="r" b="b" t="t" l="l"/>
            <a:pathLst>
              <a:path h="1602655" w="2204890">
                <a:moveTo>
                  <a:pt x="0" y="0"/>
                </a:moveTo>
                <a:lnTo>
                  <a:pt x="2204891" y="0"/>
                </a:lnTo>
                <a:lnTo>
                  <a:pt x="2204891" y="1602655"/>
                </a:lnTo>
                <a:lnTo>
                  <a:pt x="0" y="16026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4703944" y="3877234"/>
            <a:ext cx="3369751" cy="481608"/>
          </a:xfrm>
          <a:prstGeom prst="rect">
            <a:avLst/>
          </a:prstGeom>
        </p:spPr>
        <p:txBody>
          <a:bodyPr anchor="t" rtlCol="false" tIns="0" lIns="0" bIns="0" rIns="0">
            <a:spAutoFit/>
          </a:bodyPr>
          <a:lstStyle/>
          <a:p>
            <a:pPr algn="ctr">
              <a:lnSpc>
                <a:spcPts val="3240"/>
              </a:lnSpc>
            </a:pPr>
            <a:r>
              <a:rPr lang="en-US" sz="2700">
                <a:solidFill>
                  <a:srgbClr val="000000"/>
                </a:solidFill>
                <a:latin typeface="Cambria"/>
                <a:ea typeface="Cambria"/>
                <a:cs typeface="Cambria"/>
                <a:sym typeface="Cambria"/>
              </a:rPr>
              <a:t>Supervisor</a:t>
            </a:r>
          </a:p>
        </p:txBody>
      </p:sp>
      <p:sp>
        <p:nvSpPr>
          <p:cNvPr name="TextBox 22" id="22"/>
          <p:cNvSpPr txBox="true"/>
          <p:nvPr/>
        </p:nvSpPr>
        <p:spPr>
          <a:xfrm rot="0">
            <a:off x="4421033" y="4294304"/>
            <a:ext cx="3949599" cy="481608"/>
          </a:xfrm>
          <a:prstGeom prst="rect">
            <a:avLst/>
          </a:prstGeom>
        </p:spPr>
        <p:txBody>
          <a:bodyPr anchor="t" rtlCol="false" tIns="0" lIns="0" bIns="0" rIns="0">
            <a:spAutoFit/>
          </a:bodyPr>
          <a:lstStyle/>
          <a:p>
            <a:pPr algn="ctr">
              <a:lnSpc>
                <a:spcPts val="3240"/>
              </a:lnSpc>
            </a:pPr>
            <a:r>
              <a:rPr lang="en-US" sz="2700">
                <a:solidFill>
                  <a:srgbClr val="404040"/>
                </a:solidFill>
                <a:latin typeface="Cambria"/>
                <a:ea typeface="Cambria"/>
                <a:cs typeface="Cambria"/>
                <a:sym typeface="Cambria"/>
              </a:rPr>
              <a:t>Mr. Uditha Dharmakeerthi</a:t>
            </a:r>
          </a:p>
        </p:txBody>
      </p:sp>
      <p:grpSp>
        <p:nvGrpSpPr>
          <p:cNvPr name="Group 23" id="23"/>
          <p:cNvGrpSpPr/>
          <p:nvPr/>
        </p:nvGrpSpPr>
        <p:grpSpPr>
          <a:xfrm rot="0">
            <a:off x="420452" y="8714338"/>
            <a:ext cx="3147286" cy="461665"/>
            <a:chOff x="0" y="0"/>
            <a:chExt cx="4196382" cy="615554"/>
          </a:xfrm>
        </p:grpSpPr>
        <p:sp>
          <p:nvSpPr>
            <p:cNvPr name="Freeform 24" id="24"/>
            <p:cNvSpPr/>
            <p:nvPr/>
          </p:nvSpPr>
          <p:spPr>
            <a:xfrm flipH="false" flipV="false" rot="0">
              <a:off x="0" y="0"/>
              <a:ext cx="4196334" cy="615569"/>
            </a:xfrm>
            <a:custGeom>
              <a:avLst/>
              <a:gdLst/>
              <a:ahLst/>
              <a:cxnLst/>
              <a:rect r="r" b="b" t="t" l="l"/>
              <a:pathLst>
                <a:path h="615569" w="4196334">
                  <a:moveTo>
                    <a:pt x="0" y="0"/>
                  </a:moveTo>
                  <a:lnTo>
                    <a:pt x="4196334" y="0"/>
                  </a:lnTo>
                  <a:lnTo>
                    <a:pt x="4196334" y="615569"/>
                  </a:lnTo>
                  <a:lnTo>
                    <a:pt x="0" y="615569"/>
                  </a:lnTo>
                  <a:close/>
                </a:path>
              </a:pathLst>
            </a:custGeom>
            <a:solidFill>
              <a:srgbClr val="000000"/>
            </a:solidFill>
          </p:spPr>
        </p:sp>
        <p:sp>
          <p:nvSpPr>
            <p:cNvPr name="TextBox 25" id="25"/>
            <p:cNvSpPr txBox="true"/>
            <p:nvPr/>
          </p:nvSpPr>
          <p:spPr>
            <a:xfrm>
              <a:off x="0" y="-19050"/>
              <a:ext cx="4196382" cy="634604"/>
            </a:xfrm>
            <a:prstGeom prst="rect">
              <a:avLst/>
            </a:prstGeom>
          </p:spPr>
          <p:txBody>
            <a:bodyPr anchor="t" rtlCol="false" tIns="50800" lIns="50800" bIns="50800" rIns="50800"/>
            <a:lstStyle/>
            <a:p>
              <a:pPr algn="ctr">
                <a:lnSpc>
                  <a:spcPts val="2520"/>
                </a:lnSpc>
              </a:pPr>
              <a:r>
                <a:rPr lang="en-US" sz="2100" b="true">
                  <a:solidFill>
                    <a:srgbClr val="FFFFFF"/>
                  </a:solidFill>
                  <a:latin typeface="Cambria Bold"/>
                  <a:ea typeface="Cambria Bold"/>
                  <a:cs typeface="Cambria Bold"/>
                  <a:sym typeface="Cambria Bold"/>
                </a:rPr>
                <a:t>Ellewela A.V.H</a:t>
              </a:r>
            </a:p>
          </p:txBody>
        </p:sp>
      </p:grpSp>
      <p:sp>
        <p:nvSpPr>
          <p:cNvPr name="TextBox 26" id="26"/>
          <p:cNvSpPr txBox="true"/>
          <p:nvPr/>
        </p:nvSpPr>
        <p:spPr>
          <a:xfrm rot="0">
            <a:off x="10214307" y="3876018"/>
            <a:ext cx="3369751" cy="481608"/>
          </a:xfrm>
          <a:prstGeom prst="rect">
            <a:avLst/>
          </a:prstGeom>
        </p:spPr>
        <p:txBody>
          <a:bodyPr anchor="t" rtlCol="false" tIns="0" lIns="0" bIns="0" rIns="0">
            <a:spAutoFit/>
          </a:bodyPr>
          <a:lstStyle/>
          <a:p>
            <a:pPr algn="ctr">
              <a:lnSpc>
                <a:spcPts val="3240"/>
              </a:lnSpc>
            </a:pPr>
            <a:r>
              <a:rPr lang="en-US" sz="2700">
                <a:solidFill>
                  <a:srgbClr val="000000"/>
                </a:solidFill>
                <a:latin typeface="Cambria"/>
                <a:ea typeface="Cambria"/>
                <a:cs typeface="Cambria"/>
                <a:sym typeface="Cambria"/>
              </a:rPr>
              <a:t>Co-Supervisor</a:t>
            </a:r>
          </a:p>
        </p:txBody>
      </p:sp>
      <p:sp>
        <p:nvSpPr>
          <p:cNvPr name="TextBox 27" id="27"/>
          <p:cNvSpPr txBox="true"/>
          <p:nvPr/>
        </p:nvSpPr>
        <p:spPr>
          <a:xfrm rot="0">
            <a:off x="10274236" y="4294304"/>
            <a:ext cx="3249888" cy="481608"/>
          </a:xfrm>
          <a:prstGeom prst="rect">
            <a:avLst/>
          </a:prstGeom>
        </p:spPr>
        <p:txBody>
          <a:bodyPr anchor="t" rtlCol="false" tIns="0" lIns="0" bIns="0" rIns="0">
            <a:spAutoFit/>
          </a:bodyPr>
          <a:lstStyle/>
          <a:p>
            <a:pPr algn="ctr">
              <a:lnSpc>
                <a:spcPts val="3240"/>
              </a:lnSpc>
            </a:pPr>
            <a:r>
              <a:rPr lang="en-US" sz="2700">
                <a:solidFill>
                  <a:srgbClr val="404040"/>
                </a:solidFill>
                <a:latin typeface="Cambria"/>
                <a:ea typeface="Cambria"/>
                <a:cs typeface="Cambria"/>
                <a:sym typeface="Cambria"/>
              </a:rPr>
              <a:t>Mr. Amila Senarathne</a:t>
            </a:r>
          </a:p>
        </p:txBody>
      </p:sp>
      <p:grpSp>
        <p:nvGrpSpPr>
          <p:cNvPr name="Group 28" id="28"/>
          <p:cNvGrpSpPr/>
          <p:nvPr/>
        </p:nvGrpSpPr>
        <p:grpSpPr>
          <a:xfrm rot="0">
            <a:off x="4837466" y="8686458"/>
            <a:ext cx="3879951" cy="461665"/>
            <a:chOff x="0" y="0"/>
            <a:chExt cx="5173268" cy="615554"/>
          </a:xfrm>
        </p:grpSpPr>
        <p:sp>
          <p:nvSpPr>
            <p:cNvPr name="Freeform 29" id="29"/>
            <p:cNvSpPr/>
            <p:nvPr/>
          </p:nvSpPr>
          <p:spPr>
            <a:xfrm flipH="false" flipV="false" rot="0">
              <a:off x="0" y="0"/>
              <a:ext cx="5173218" cy="615569"/>
            </a:xfrm>
            <a:custGeom>
              <a:avLst/>
              <a:gdLst/>
              <a:ahLst/>
              <a:cxnLst/>
              <a:rect r="r" b="b" t="t" l="l"/>
              <a:pathLst>
                <a:path h="615569" w="5173218">
                  <a:moveTo>
                    <a:pt x="0" y="0"/>
                  </a:moveTo>
                  <a:lnTo>
                    <a:pt x="5173218" y="0"/>
                  </a:lnTo>
                  <a:lnTo>
                    <a:pt x="5173218" y="615569"/>
                  </a:lnTo>
                  <a:lnTo>
                    <a:pt x="0" y="615569"/>
                  </a:lnTo>
                  <a:close/>
                </a:path>
              </a:pathLst>
            </a:custGeom>
            <a:solidFill>
              <a:srgbClr val="000000"/>
            </a:solidFill>
          </p:spPr>
        </p:sp>
        <p:sp>
          <p:nvSpPr>
            <p:cNvPr name="TextBox 30" id="30"/>
            <p:cNvSpPr txBox="true"/>
            <p:nvPr/>
          </p:nvSpPr>
          <p:spPr>
            <a:xfrm>
              <a:off x="0" y="-19050"/>
              <a:ext cx="5173268" cy="634604"/>
            </a:xfrm>
            <a:prstGeom prst="rect">
              <a:avLst/>
            </a:prstGeom>
          </p:spPr>
          <p:txBody>
            <a:bodyPr anchor="t" rtlCol="false" tIns="50800" lIns="50800" bIns="50800" rIns="50800"/>
            <a:lstStyle/>
            <a:p>
              <a:pPr algn="ctr">
                <a:lnSpc>
                  <a:spcPts val="2520"/>
                </a:lnSpc>
              </a:pPr>
              <a:r>
                <a:rPr lang="en-US" sz="2100" b="true">
                  <a:solidFill>
                    <a:srgbClr val="FFFFFF"/>
                  </a:solidFill>
                  <a:latin typeface="Cambria Bold"/>
                  <a:ea typeface="Cambria Bold"/>
                  <a:cs typeface="Cambria Bold"/>
                  <a:sym typeface="Cambria Bold"/>
                </a:rPr>
                <a:t>Rathnayaka K.P.Y.N</a:t>
              </a:r>
            </a:p>
          </p:txBody>
        </p:sp>
      </p:grpSp>
      <p:grpSp>
        <p:nvGrpSpPr>
          <p:cNvPr name="Group 31" id="31"/>
          <p:cNvGrpSpPr/>
          <p:nvPr/>
        </p:nvGrpSpPr>
        <p:grpSpPr>
          <a:xfrm rot="0">
            <a:off x="9984134" y="8686458"/>
            <a:ext cx="3469410" cy="461665"/>
            <a:chOff x="0" y="0"/>
            <a:chExt cx="4625880" cy="615554"/>
          </a:xfrm>
        </p:grpSpPr>
        <p:sp>
          <p:nvSpPr>
            <p:cNvPr name="Freeform 32" id="32"/>
            <p:cNvSpPr/>
            <p:nvPr/>
          </p:nvSpPr>
          <p:spPr>
            <a:xfrm flipH="false" flipV="false" rot="0">
              <a:off x="0" y="0"/>
              <a:ext cx="4625848" cy="615569"/>
            </a:xfrm>
            <a:custGeom>
              <a:avLst/>
              <a:gdLst/>
              <a:ahLst/>
              <a:cxnLst/>
              <a:rect r="r" b="b" t="t" l="l"/>
              <a:pathLst>
                <a:path h="615569" w="4625848">
                  <a:moveTo>
                    <a:pt x="0" y="0"/>
                  </a:moveTo>
                  <a:lnTo>
                    <a:pt x="4625848" y="0"/>
                  </a:lnTo>
                  <a:lnTo>
                    <a:pt x="4625848" y="615569"/>
                  </a:lnTo>
                  <a:lnTo>
                    <a:pt x="0" y="615569"/>
                  </a:lnTo>
                  <a:close/>
                </a:path>
              </a:pathLst>
            </a:custGeom>
            <a:solidFill>
              <a:srgbClr val="000000"/>
            </a:solidFill>
          </p:spPr>
        </p:sp>
        <p:sp>
          <p:nvSpPr>
            <p:cNvPr name="TextBox 33" id="33"/>
            <p:cNvSpPr txBox="true"/>
            <p:nvPr/>
          </p:nvSpPr>
          <p:spPr>
            <a:xfrm>
              <a:off x="0" y="-19050"/>
              <a:ext cx="4625880" cy="634604"/>
            </a:xfrm>
            <a:prstGeom prst="rect">
              <a:avLst/>
            </a:prstGeom>
          </p:spPr>
          <p:txBody>
            <a:bodyPr anchor="t" rtlCol="false" tIns="50800" lIns="50800" bIns="50800" rIns="50800"/>
            <a:lstStyle/>
            <a:p>
              <a:pPr algn="ctr">
                <a:lnSpc>
                  <a:spcPts val="2520"/>
                </a:lnSpc>
              </a:pPr>
              <a:r>
                <a:rPr lang="en-US" sz="2100" b="true">
                  <a:solidFill>
                    <a:srgbClr val="FFFFFF"/>
                  </a:solidFill>
                  <a:latin typeface="Cambria Bold"/>
                  <a:ea typeface="Cambria Bold"/>
                  <a:cs typeface="Cambria Bold"/>
                  <a:sym typeface="Cambria Bold"/>
                </a:rPr>
                <a:t>Dissanayake D.T.D</a:t>
              </a:r>
            </a:p>
          </p:txBody>
        </p:sp>
      </p:grpSp>
      <p:grpSp>
        <p:nvGrpSpPr>
          <p:cNvPr name="Group 34" id="34"/>
          <p:cNvGrpSpPr/>
          <p:nvPr/>
        </p:nvGrpSpPr>
        <p:grpSpPr>
          <a:xfrm rot="0">
            <a:off x="14720262" y="8695154"/>
            <a:ext cx="3147286" cy="461665"/>
            <a:chOff x="0" y="0"/>
            <a:chExt cx="4196382" cy="615554"/>
          </a:xfrm>
        </p:grpSpPr>
        <p:sp>
          <p:nvSpPr>
            <p:cNvPr name="Freeform 35" id="35"/>
            <p:cNvSpPr/>
            <p:nvPr/>
          </p:nvSpPr>
          <p:spPr>
            <a:xfrm flipH="false" flipV="false" rot="0">
              <a:off x="0" y="0"/>
              <a:ext cx="4196334" cy="615569"/>
            </a:xfrm>
            <a:custGeom>
              <a:avLst/>
              <a:gdLst/>
              <a:ahLst/>
              <a:cxnLst/>
              <a:rect r="r" b="b" t="t" l="l"/>
              <a:pathLst>
                <a:path h="615569" w="4196334">
                  <a:moveTo>
                    <a:pt x="0" y="0"/>
                  </a:moveTo>
                  <a:lnTo>
                    <a:pt x="4196334" y="0"/>
                  </a:lnTo>
                  <a:lnTo>
                    <a:pt x="4196334" y="615569"/>
                  </a:lnTo>
                  <a:lnTo>
                    <a:pt x="0" y="615569"/>
                  </a:lnTo>
                  <a:close/>
                </a:path>
              </a:pathLst>
            </a:custGeom>
            <a:solidFill>
              <a:srgbClr val="000000"/>
            </a:solidFill>
          </p:spPr>
        </p:sp>
        <p:sp>
          <p:nvSpPr>
            <p:cNvPr name="TextBox 36" id="36"/>
            <p:cNvSpPr txBox="true"/>
            <p:nvPr/>
          </p:nvSpPr>
          <p:spPr>
            <a:xfrm>
              <a:off x="0" y="-19050"/>
              <a:ext cx="4196382" cy="634604"/>
            </a:xfrm>
            <a:prstGeom prst="rect">
              <a:avLst/>
            </a:prstGeom>
          </p:spPr>
          <p:txBody>
            <a:bodyPr anchor="t" rtlCol="false" tIns="50800" lIns="50800" bIns="50800" rIns="50800"/>
            <a:lstStyle/>
            <a:p>
              <a:pPr algn="ctr">
                <a:lnSpc>
                  <a:spcPts val="2520"/>
                </a:lnSpc>
              </a:pPr>
              <a:r>
                <a:rPr lang="en-US" sz="2100" b="true">
                  <a:solidFill>
                    <a:srgbClr val="FFFFFF"/>
                  </a:solidFill>
                  <a:latin typeface="Cambria Bold"/>
                  <a:ea typeface="Cambria Bold"/>
                  <a:cs typeface="Cambria Bold"/>
                  <a:sym typeface="Cambria Bold"/>
                </a:rPr>
                <a:t>Silva K.H.L.D</a:t>
              </a:r>
            </a:p>
          </p:txBody>
        </p:sp>
      </p:grpSp>
      <p:sp>
        <p:nvSpPr>
          <p:cNvPr name="Freeform 37" id="37"/>
          <p:cNvSpPr/>
          <p:nvPr/>
        </p:nvSpPr>
        <p:spPr>
          <a:xfrm flipH="false" flipV="false" rot="0">
            <a:off x="5056192" y="1229848"/>
            <a:ext cx="2423862" cy="2629329"/>
          </a:xfrm>
          <a:custGeom>
            <a:avLst/>
            <a:gdLst/>
            <a:ahLst/>
            <a:cxnLst/>
            <a:rect r="r" b="b" t="t" l="l"/>
            <a:pathLst>
              <a:path h="2629329" w="2423862">
                <a:moveTo>
                  <a:pt x="0" y="0"/>
                </a:moveTo>
                <a:lnTo>
                  <a:pt x="2423863" y="0"/>
                </a:lnTo>
                <a:lnTo>
                  <a:pt x="2423863" y="2629329"/>
                </a:lnTo>
                <a:lnTo>
                  <a:pt x="0" y="2629329"/>
                </a:lnTo>
                <a:lnTo>
                  <a:pt x="0" y="0"/>
                </a:lnTo>
                <a:close/>
              </a:path>
            </a:pathLst>
          </a:custGeom>
          <a:blipFill>
            <a:blip r:embed="rId6"/>
            <a:stretch>
              <a:fillRect l="0" t="0" r="0" b="-319"/>
            </a:stretch>
          </a:blipFill>
        </p:spPr>
      </p:sp>
      <p:sp>
        <p:nvSpPr>
          <p:cNvPr name="Freeform 38" id="38"/>
          <p:cNvSpPr/>
          <p:nvPr/>
        </p:nvSpPr>
        <p:spPr>
          <a:xfrm flipH="false" flipV="false" rot="0">
            <a:off x="10543810" y="1219008"/>
            <a:ext cx="2624580" cy="2624580"/>
          </a:xfrm>
          <a:custGeom>
            <a:avLst/>
            <a:gdLst/>
            <a:ahLst/>
            <a:cxnLst/>
            <a:rect r="r" b="b" t="t" l="l"/>
            <a:pathLst>
              <a:path h="2624580" w="2624580">
                <a:moveTo>
                  <a:pt x="0" y="0"/>
                </a:moveTo>
                <a:lnTo>
                  <a:pt x="2624580" y="0"/>
                </a:lnTo>
                <a:lnTo>
                  <a:pt x="2624580" y="2624580"/>
                </a:lnTo>
                <a:lnTo>
                  <a:pt x="0" y="2624580"/>
                </a:lnTo>
                <a:lnTo>
                  <a:pt x="0" y="0"/>
                </a:lnTo>
                <a:close/>
              </a:path>
            </a:pathLst>
          </a:custGeom>
          <a:blipFill>
            <a:blip r:embed="rId7"/>
            <a:stretch>
              <a:fillRect l="0" t="0" r="0" b="0"/>
            </a:stretch>
          </a:blipFill>
        </p:spPr>
      </p:sp>
      <p:sp>
        <p:nvSpPr>
          <p:cNvPr name="Freeform 39" id="39"/>
          <p:cNvSpPr/>
          <p:nvPr/>
        </p:nvSpPr>
        <p:spPr>
          <a:xfrm flipH="false" flipV="false" rot="0">
            <a:off x="530295" y="5582166"/>
            <a:ext cx="2761152" cy="2904652"/>
          </a:xfrm>
          <a:custGeom>
            <a:avLst/>
            <a:gdLst/>
            <a:ahLst/>
            <a:cxnLst/>
            <a:rect r="r" b="b" t="t" l="l"/>
            <a:pathLst>
              <a:path h="2904652" w="2761152">
                <a:moveTo>
                  <a:pt x="0" y="0"/>
                </a:moveTo>
                <a:lnTo>
                  <a:pt x="2761152" y="0"/>
                </a:lnTo>
                <a:lnTo>
                  <a:pt x="2761152" y="2904652"/>
                </a:lnTo>
                <a:lnTo>
                  <a:pt x="0" y="2904652"/>
                </a:lnTo>
                <a:lnTo>
                  <a:pt x="0" y="0"/>
                </a:lnTo>
                <a:close/>
              </a:path>
            </a:pathLst>
          </a:custGeom>
          <a:blipFill>
            <a:blip r:embed="rId8"/>
            <a:stretch>
              <a:fillRect l="0" t="-11109" r="0" b="-11109"/>
            </a:stretch>
          </a:blipFill>
        </p:spPr>
      </p:sp>
      <p:sp>
        <p:nvSpPr>
          <p:cNvPr name="Freeform 40" id="40"/>
          <p:cNvSpPr/>
          <p:nvPr/>
        </p:nvSpPr>
        <p:spPr>
          <a:xfrm flipH="false" flipV="false" rot="0">
            <a:off x="5224998" y="5493996"/>
            <a:ext cx="2906805" cy="2992823"/>
          </a:xfrm>
          <a:custGeom>
            <a:avLst/>
            <a:gdLst/>
            <a:ahLst/>
            <a:cxnLst/>
            <a:rect r="r" b="b" t="t" l="l"/>
            <a:pathLst>
              <a:path h="2992823" w="2906805">
                <a:moveTo>
                  <a:pt x="0" y="0"/>
                </a:moveTo>
                <a:lnTo>
                  <a:pt x="2906805" y="0"/>
                </a:lnTo>
                <a:lnTo>
                  <a:pt x="2906805" y="2992822"/>
                </a:lnTo>
                <a:lnTo>
                  <a:pt x="0" y="2992822"/>
                </a:lnTo>
                <a:lnTo>
                  <a:pt x="0" y="0"/>
                </a:lnTo>
                <a:close/>
              </a:path>
            </a:pathLst>
          </a:custGeom>
          <a:blipFill>
            <a:blip r:embed="rId9"/>
            <a:stretch>
              <a:fillRect l="0" t="-70" r="0" b="-70"/>
            </a:stretch>
          </a:blipFill>
        </p:spPr>
      </p:sp>
      <p:sp>
        <p:nvSpPr>
          <p:cNvPr name="Freeform 41" id="41"/>
          <p:cNvSpPr/>
          <p:nvPr/>
        </p:nvSpPr>
        <p:spPr>
          <a:xfrm flipH="false" flipV="false" rot="0">
            <a:off x="10007217" y="5364267"/>
            <a:ext cx="3161173" cy="3161173"/>
          </a:xfrm>
          <a:custGeom>
            <a:avLst/>
            <a:gdLst/>
            <a:ahLst/>
            <a:cxnLst/>
            <a:rect r="r" b="b" t="t" l="l"/>
            <a:pathLst>
              <a:path h="3161173" w="3161173">
                <a:moveTo>
                  <a:pt x="0" y="0"/>
                </a:moveTo>
                <a:lnTo>
                  <a:pt x="3161173" y="0"/>
                </a:lnTo>
                <a:lnTo>
                  <a:pt x="3161173" y="3161173"/>
                </a:lnTo>
                <a:lnTo>
                  <a:pt x="0" y="3161173"/>
                </a:lnTo>
                <a:lnTo>
                  <a:pt x="0" y="0"/>
                </a:lnTo>
                <a:close/>
              </a:path>
            </a:pathLst>
          </a:custGeom>
          <a:blipFill>
            <a:blip r:embed="rId10"/>
            <a:stretch>
              <a:fillRect l="0" t="0" r="0" b="0"/>
            </a:stretch>
          </a:blipFill>
        </p:spPr>
      </p:sp>
      <p:sp>
        <p:nvSpPr>
          <p:cNvPr name="Freeform 42" id="42"/>
          <p:cNvSpPr/>
          <p:nvPr/>
        </p:nvSpPr>
        <p:spPr>
          <a:xfrm flipH="false" flipV="false" rot="0">
            <a:off x="14760057" y="5428406"/>
            <a:ext cx="2927914" cy="3032895"/>
          </a:xfrm>
          <a:custGeom>
            <a:avLst/>
            <a:gdLst/>
            <a:ahLst/>
            <a:cxnLst/>
            <a:rect r="r" b="b" t="t" l="l"/>
            <a:pathLst>
              <a:path h="3032895" w="2927914">
                <a:moveTo>
                  <a:pt x="0" y="0"/>
                </a:moveTo>
                <a:lnTo>
                  <a:pt x="2927915" y="0"/>
                </a:lnTo>
                <a:lnTo>
                  <a:pt x="2927915" y="3032894"/>
                </a:lnTo>
                <a:lnTo>
                  <a:pt x="0" y="3032894"/>
                </a:lnTo>
                <a:lnTo>
                  <a:pt x="0" y="0"/>
                </a:lnTo>
                <a:close/>
              </a:path>
            </a:pathLst>
          </a:custGeom>
          <a:blipFill>
            <a:blip r:embed="rId11"/>
            <a:stretch>
              <a:fillRect l="0" t="-12942" r="0" b="-12942"/>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492380" y="334840"/>
            <a:ext cx="11670453" cy="804772"/>
          </a:xfrm>
          <a:prstGeom prst="rect">
            <a:avLst/>
          </a:prstGeom>
        </p:spPr>
        <p:txBody>
          <a:bodyPr anchor="t" rtlCol="false" tIns="0" lIns="0" bIns="0" rIns="0">
            <a:spAutoFit/>
          </a:bodyPr>
          <a:lstStyle/>
          <a:p>
            <a:pPr algn="ctr" marL="868680" indent="-434340" lvl="1">
              <a:lnSpc>
                <a:spcPts val="5759"/>
              </a:lnSpc>
              <a:buFont typeface="Arial"/>
              <a:buChar char="•"/>
            </a:pPr>
            <a:r>
              <a:rPr lang="en-US" b="true" sz="4800">
                <a:solidFill>
                  <a:srgbClr val="002060"/>
                </a:solidFill>
                <a:latin typeface="Arimo Bold"/>
                <a:ea typeface="Arimo Bold"/>
                <a:cs typeface="Arimo Bold"/>
                <a:sym typeface="Arimo Bold"/>
              </a:rPr>
              <a:t>EVIDENCE OF COMPLETION</a:t>
            </a:r>
          </a:p>
        </p:txBody>
      </p:sp>
      <p:sp>
        <p:nvSpPr>
          <p:cNvPr name="TextBox 13" id="13"/>
          <p:cNvSpPr txBox="true"/>
          <p:nvPr/>
        </p:nvSpPr>
        <p:spPr>
          <a:xfrm rot="0">
            <a:off x="1548508" y="1212675"/>
            <a:ext cx="5545171" cy="527775"/>
          </a:xfrm>
          <a:prstGeom prst="rect">
            <a:avLst/>
          </a:prstGeom>
        </p:spPr>
        <p:txBody>
          <a:bodyPr anchor="t" rtlCol="false" tIns="0" lIns="0" bIns="0" rIns="0">
            <a:spAutoFit/>
          </a:bodyPr>
          <a:lstStyle/>
          <a:p>
            <a:pPr algn="l">
              <a:lnSpc>
                <a:spcPts val="3600"/>
              </a:lnSpc>
            </a:pPr>
            <a:r>
              <a:rPr lang="en-US" sz="3000" b="true">
                <a:solidFill>
                  <a:srgbClr val="595959"/>
                </a:solidFill>
                <a:latin typeface="Arimo Bold"/>
                <a:ea typeface="Arimo Bold"/>
                <a:cs typeface="Arimo Bold"/>
                <a:sym typeface="Arimo Bold"/>
              </a:rPr>
              <a:t>Data Gathering</a:t>
            </a:r>
          </a:p>
        </p:txBody>
      </p:sp>
      <p:sp>
        <p:nvSpPr>
          <p:cNvPr name="Freeform 14" id="14" descr="A screenshot of a computer  Description automatically generated"/>
          <p:cNvSpPr/>
          <p:nvPr/>
        </p:nvSpPr>
        <p:spPr>
          <a:xfrm flipH="false" flipV="false" rot="0">
            <a:off x="949302" y="1810342"/>
            <a:ext cx="15232194" cy="7638932"/>
          </a:xfrm>
          <a:custGeom>
            <a:avLst/>
            <a:gdLst/>
            <a:ahLst/>
            <a:cxnLst/>
            <a:rect r="r" b="b" t="t" l="l"/>
            <a:pathLst>
              <a:path h="7638932" w="15232194">
                <a:moveTo>
                  <a:pt x="0" y="0"/>
                </a:moveTo>
                <a:lnTo>
                  <a:pt x="15232194" y="0"/>
                </a:lnTo>
                <a:lnTo>
                  <a:pt x="15232194" y="7638932"/>
                </a:lnTo>
                <a:lnTo>
                  <a:pt x="0" y="7638932"/>
                </a:lnTo>
                <a:lnTo>
                  <a:pt x="0" y="0"/>
                </a:lnTo>
                <a:close/>
              </a:path>
            </a:pathLst>
          </a:custGeom>
          <a:blipFill>
            <a:blip r:embed="rId4"/>
            <a:stretch>
              <a:fillRect l="0" t="-23015" r="0" b="-23015"/>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1715640" y="220497"/>
            <a:ext cx="5545171" cy="527775"/>
          </a:xfrm>
          <a:prstGeom prst="rect">
            <a:avLst/>
          </a:prstGeom>
        </p:spPr>
        <p:txBody>
          <a:bodyPr anchor="t" rtlCol="false" tIns="0" lIns="0" bIns="0" rIns="0">
            <a:spAutoFit/>
          </a:bodyPr>
          <a:lstStyle/>
          <a:p>
            <a:pPr algn="l">
              <a:lnSpc>
                <a:spcPts val="3600"/>
              </a:lnSpc>
            </a:pPr>
            <a:r>
              <a:rPr lang="en-US" sz="3000" b="true">
                <a:solidFill>
                  <a:srgbClr val="595959"/>
                </a:solidFill>
                <a:latin typeface="Arimo Bold"/>
                <a:ea typeface="Arimo Bold"/>
                <a:cs typeface="Arimo Bold"/>
                <a:sym typeface="Arimo Bold"/>
              </a:rPr>
              <a:t>Import Libraries</a:t>
            </a:r>
          </a:p>
        </p:txBody>
      </p:sp>
      <p:sp>
        <p:nvSpPr>
          <p:cNvPr name="Freeform 13" id="13" descr="A screenshot of a computer  Description automatically generated"/>
          <p:cNvSpPr/>
          <p:nvPr/>
        </p:nvSpPr>
        <p:spPr>
          <a:xfrm flipH="false" flipV="false" rot="0">
            <a:off x="1583654" y="1016567"/>
            <a:ext cx="11533188" cy="2602368"/>
          </a:xfrm>
          <a:custGeom>
            <a:avLst/>
            <a:gdLst/>
            <a:ahLst/>
            <a:cxnLst/>
            <a:rect r="r" b="b" t="t" l="l"/>
            <a:pathLst>
              <a:path h="2602368" w="11533188">
                <a:moveTo>
                  <a:pt x="0" y="0"/>
                </a:moveTo>
                <a:lnTo>
                  <a:pt x="11533188" y="0"/>
                </a:lnTo>
                <a:lnTo>
                  <a:pt x="11533188" y="2602367"/>
                </a:lnTo>
                <a:lnTo>
                  <a:pt x="0" y="2602367"/>
                </a:lnTo>
                <a:lnTo>
                  <a:pt x="0" y="0"/>
                </a:lnTo>
                <a:close/>
              </a:path>
            </a:pathLst>
          </a:custGeom>
          <a:blipFill>
            <a:blip r:embed="rId4"/>
            <a:stretch>
              <a:fillRect l="-2" t="0" r="-2" b="0"/>
            </a:stretch>
          </a:blipFill>
        </p:spPr>
      </p:sp>
      <p:sp>
        <p:nvSpPr>
          <p:cNvPr name="Freeform 14" id="14" descr="A screenshot of a computer  Description automatically generated"/>
          <p:cNvSpPr/>
          <p:nvPr/>
        </p:nvSpPr>
        <p:spPr>
          <a:xfrm flipH="false" flipV="false" rot="0">
            <a:off x="1583654" y="3619354"/>
            <a:ext cx="11533188" cy="2381541"/>
          </a:xfrm>
          <a:custGeom>
            <a:avLst/>
            <a:gdLst/>
            <a:ahLst/>
            <a:cxnLst/>
            <a:rect r="r" b="b" t="t" l="l"/>
            <a:pathLst>
              <a:path h="2381541" w="11533188">
                <a:moveTo>
                  <a:pt x="0" y="0"/>
                </a:moveTo>
                <a:lnTo>
                  <a:pt x="11533188" y="0"/>
                </a:lnTo>
                <a:lnTo>
                  <a:pt x="11533188" y="2381542"/>
                </a:lnTo>
                <a:lnTo>
                  <a:pt x="0" y="2381542"/>
                </a:lnTo>
                <a:lnTo>
                  <a:pt x="0" y="0"/>
                </a:lnTo>
                <a:close/>
              </a:path>
            </a:pathLst>
          </a:custGeom>
          <a:blipFill>
            <a:blip r:embed="rId5"/>
            <a:stretch>
              <a:fillRect l="-1709" t="0" r="-1709" b="0"/>
            </a:stretch>
          </a:blipFill>
        </p:spPr>
      </p:sp>
      <p:sp>
        <p:nvSpPr>
          <p:cNvPr name="Freeform 15" id="15" descr="A screenshot of a computer program  Description automatically generated"/>
          <p:cNvSpPr/>
          <p:nvPr/>
        </p:nvSpPr>
        <p:spPr>
          <a:xfrm flipH="false" flipV="false" rot="0">
            <a:off x="1583654" y="6000179"/>
            <a:ext cx="11525250" cy="3247578"/>
          </a:xfrm>
          <a:custGeom>
            <a:avLst/>
            <a:gdLst/>
            <a:ahLst/>
            <a:cxnLst/>
            <a:rect r="r" b="b" t="t" l="l"/>
            <a:pathLst>
              <a:path h="3247578" w="11525250">
                <a:moveTo>
                  <a:pt x="0" y="0"/>
                </a:moveTo>
                <a:lnTo>
                  <a:pt x="11525250" y="0"/>
                </a:lnTo>
                <a:lnTo>
                  <a:pt x="11525250" y="3247577"/>
                </a:lnTo>
                <a:lnTo>
                  <a:pt x="0" y="3247577"/>
                </a:lnTo>
                <a:lnTo>
                  <a:pt x="0" y="0"/>
                </a:lnTo>
                <a:close/>
              </a:path>
            </a:pathLst>
          </a:custGeom>
          <a:blipFill>
            <a:blip r:embed="rId6"/>
            <a:stretch>
              <a:fillRect l="0" t="-26872" r="0" b="-26872"/>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TextBox 11" id="11"/>
          <p:cNvSpPr txBox="true"/>
          <p:nvPr/>
        </p:nvSpPr>
        <p:spPr>
          <a:xfrm rot="0">
            <a:off x="13014423" y="110832"/>
            <a:ext cx="5545171" cy="527775"/>
          </a:xfrm>
          <a:prstGeom prst="rect">
            <a:avLst/>
          </a:prstGeom>
        </p:spPr>
        <p:txBody>
          <a:bodyPr anchor="t" rtlCol="false" tIns="0" lIns="0" bIns="0" rIns="0">
            <a:spAutoFit/>
          </a:bodyPr>
          <a:lstStyle/>
          <a:p>
            <a:pPr algn="l">
              <a:lnSpc>
                <a:spcPts val="3600"/>
              </a:lnSpc>
            </a:pPr>
            <a:r>
              <a:rPr lang="en-US" sz="3000" b="true">
                <a:solidFill>
                  <a:srgbClr val="595959"/>
                </a:solidFill>
                <a:latin typeface="Arimo Bold"/>
                <a:ea typeface="Arimo Bold"/>
                <a:cs typeface="Arimo Bold"/>
                <a:sym typeface="Arimo Bold"/>
              </a:rPr>
              <a:t>Delivery time Prediction</a:t>
            </a:r>
          </a:p>
        </p:txBody>
      </p:sp>
      <p:sp>
        <p:nvSpPr>
          <p:cNvPr name="Freeform 12" id="12" descr="A screenshot of a computer  Description automatically generated"/>
          <p:cNvSpPr/>
          <p:nvPr/>
        </p:nvSpPr>
        <p:spPr>
          <a:xfrm flipH="false" flipV="false" rot="0">
            <a:off x="366991" y="920750"/>
            <a:ext cx="15950640" cy="8556627"/>
          </a:xfrm>
          <a:custGeom>
            <a:avLst/>
            <a:gdLst/>
            <a:ahLst/>
            <a:cxnLst/>
            <a:rect r="r" b="b" t="t" l="l"/>
            <a:pathLst>
              <a:path h="8556627" w="15950640">
                <a:moveTo>
                  <a:pt x="0" y="0"/>
                </a:moveTo>
                <a:lnTo>
                  <a:pt x="15950640" y="0"/>
                </a:lnTo>
                <a:lnTo>
                  <a:pt x="15950640" y="8556626"/>
                </a:lnTo>
                <a:lnTo>
                  <a:pt x="0" y="8556626"/>
                </a:lnTo>
                <a:lnTo>
                  <a:pt x="0" y="0"/>
                </a:lnTo>
                <a:close/>
              </a:path>
            </a:pathLst>
          </a:custGeom>
          <a:blipFill>
            <a:blip r:embed="rId3"/>
            <a:stretch>
              <a:fillRect l="0" t="-3365" r="0" b="-3365"/>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TextBox 11" id="11"/>
          <p:cNvSpPr txBox="true"/>
          <p:nvPr/>
        </p:nvSpPr>
        <p:spPr>
          <a:xfrm rot="0">
            <a:off x="13014423" y="110832"/>
            <a:ext cx="5545171" cy="527775"/>
          </a:xfrm>
          <a:prstGeom prst="rect">
            <a:avLst/>
          </a:prstGeom>
        </p:spPr>
        <p:txBody>
          <a:bodyPr anchor="t" rtlCol="false" tIns="0" lIns="0" bIns="0" rIns="0">
            <a:spAutoFit/>
          </a:bodyPr>
          <a:lstStyle/>
          <a:p>
            <a:pPr algn="l">
              <a:lnSpc>
                <a:spcPts val="3600"/>
              </a:lnSpc>
            </a:pPr>
            <a:r>
              <a:rPr lang="en-US" sz="3000" b="true">
                <a:solidFill>
                  <a:srgbClr val="595959"/>
                </a:solidFill>
                <a:latin typeface="Arimo Bold"/>
                <a:ea typeface="Arimo Bold"/>
                <a:cs typeface="Arimo Bold"/>
                <a:sym typeface="Arimo Bold"/>
              </a:rPr>
              <a:t>Delivery time predication</a:t>
            </a:r>
          </a:p>
        </p:txBody>
      </p:sp>
      <p:sp>
        <p:nvSpPr>
          <p:cNvPr name="Freeform 12" id="12" descr="A white rectangular object with a black border  Description automatically generated"/>
          <p:cNvSpPr/>
          <p:nvPr/>
        </p:nvSpPr>
        <p:spPr>
          <a:xfrm flipH="false" flipV="false" rot="0">
            <a:off x="1246188" y="2000847"/>
            <a:ext cx="15803563" cy="4316806"/>
          </a:xfrm>
          <a:custGeom>
            <a:avLst/>
            <a:gdLst/>
            <a:ahLst/>
            <a:cxnLst/>
            <a:rect r="r" b="b" t="t" l="l"/>
            <a:pathLst>
              <a:path h="4316806" w="15803563">
                <a:moveTo>
                  <a:pt x="0" y="0"/>
                </a:moveTo>
                <a:lnTo>
                  <a:pt x="15803564" y="0"/>
                </a:lnTo>
                <a:lnTo>
                  <a:pt x="15803564" y="4316807"/>
                </a:lnTo>
                <a:lnTo>
                  <a:pt x="0" y="4316807"/>
                </a:lnTo>
                <a:lnTo>
                  <a:pt x="0" y="0"/>
                </a:lnTo>
                <a:close/>
              </a:path>
            </a:pathLst>
          </a:custGeom>
          <a:blipFill>
            <a:blip r:embed="rId3"/>
            <a:stretch>
              <a:fillRect l="-25669" t="0" r="-25669"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TextBox 11" id="11"/>
          <p:cNvSpPr txBox="true"/>
          <p:nvPr/>
        </p:nvSpPr>
        <p:spPr>
          <a:xfrm rot="0">
            <a:off x="325989" y="268008"/>
            <a:ext cx="8992432" cy="527775"/>
          </a:xfrm>
          <a:prstGeom prst="rect">
            <a:avLst/>
          </a:prstGeom>
        </p:spPr>
        <p:txBody>
          <a:bodyPr anchor="t" rtlCol="false" tIns="0" lIns="0" bIns="0" rIns="0">
            <a:spAutoFit/>
          </a:bodyPr>
          <a:lstStyle/>
          <a:p>
            <a:pPr algn="l">
              <a:lnSpc>
                <a:spcPts val="3600"/>
              </a:lnSpc>
            </a:pPr>
            <a:r>
              <a:rPr lang="en-US" sz="3000" b="true">
                <a:solidFill>
                  <a:srgbClr val="595959"/>
                </a:solidFill>
                <a:latin typeface="Arimo Bold"/>
                <a:ea typeface="Arimo Bold"/>
                <a:cs typeface="Arimo Bold"/>
                <a:sym typeface="Arimo Bold"/>
              </a:rPr>
              <a:t>Model Training &amp; Delivery time Prediction</a:t>
            </a:r>
          </a:p>
        </p:txBody>
      </p:sp>
      <p:sp>
        <p:nvSpPr>
          <p:cNvPr name="Freeform 12" id="12" descr="A screenshot of a computer  Description automatically generated"/>
          <p:cNvSpPr/>
          <p:nvPr/>
        </p:nvSpPr>
        <p:spPr>
          <a:xfrm flipH="false" flipV="false" rot="0">
            <a:off x="6254" y="1174750"/>
            <a:ext cx="8615556" cy="7508876"/>
          </a:xfrm>
          <a:custGeom>
            <a:avLst/>
            <a:gdLst/>
            <a:ahLst/>
            <a:cxnLst/>
            <a:rect r="r" b="b" t="t" l="l"/>
            <a:pathLst>
              <a:path h="7508876" w="8615556">
                <a:moveTo>
                  <a:pt x="0" y="0"/>
                </a:moveTo>
                <a:lnTo>
                  <a:pt x="8615555" y="0"/>
                </a:lnTo>
                <a:lnTo>
                  <a:pt x="8615555" y="7508876"/>
                </a:lnTo>
                <a:lnTo>
                  <a:pt x="0" y="7508876"/>
                </a:lnTo>
                <a:lnTo>
                  <a:pt x="0" y="0"/>
                </a:lnTo>
                <a:close/>
              </a:path>
            </a:pathLst>
          </a:custGeom>
          <a:blipFill>
            <a:blip r:embed="rId3"/>
            <a:stretch>
              <a:fillRect l="-7310" t="0" r="-7310" b="0"/>
            </a:stretch>
          </a:blipFill>
        </p:spPr>
      </p:sp>
      <p:sp>
        <p:nvSpPr>
          <p:cNvPr name="Freeform 13" id="13" descr="A screenshot of a computer program  Description automatically generated"/>
          <p:cNvSpPr/>
          <p:nvPr/>
        </p:nvSpPr>
        <p:spPr>
          <a:xfrm flipH="false" flipV="false" rot="0">
            <a:off x="8620126" y="1172001"/>
            <a:ext cx="8723313" cy="7546124"/>
          </a:xfrm>
          <a:custGeom>
            <a:avLst/>
            <a:gdLst/>
            <a:ahLst/>
            <a:cxnLst/>
            <a:rect r="r" b="b" t="t" l="l"/>
            <a:pathLst>
              <a:path h="7546124" w="8723313">
                <a:moveTo>
                  <a:pt x="0" y="0"/>
                </a:moveTo>
                <a:lnTo>
                  <a:pt x="8723314" y="0"/>
                </a:lnTo>
                <a:lnTo>
                  <a:pt x="8723314" y="7546123"/>
                </a:lnTo>
                <a:lnTo>
                  <a:pt x="0" y="7546123"/>
                </a:lnTo>
                <a:lnTo>
                  <a:pt x="0" y="0"/>
                </a:lnTo>
                <a:close/>
              </a:path>
            </a:pathLst>
          </a:custGeom>
          <a:blipFill>
            <a:blip r:embed="rId4"/>
            <a:stretch>
              <a:fillRect l="-34689" t="0" r="-34689"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1605015" y="339915"/>
            <a:ext cx="11670453" cy="804773"/>
          </a:xfrm>
          <a:prstGeom prst="rect">
            <a:avLst/>
          </a:prstGeom>
        </p:spPr>
        <p:txBody>
          <a:bodyPr anchor="t" rtlCol="false" tIns="0" lIns="0" bIns="0" rIns="0">
            <a:spAutoFit/>
          </a:bodyPr>
          <a:lstStyle/>
          <a:p>
            <a:pPr algn="ctr" marL="868680" indent="-434340" lvl="1">
              <a:lnSpc>
                <a:spcPts val="5759"/>
              </a:lnSpc>
              <a:buFont typeface="Arial"/>
              <a:buChar char="•"/>
            </a:pPr>
            <a:r>
              <a:rPr lang="en-US" b="true" sz="4800">
                <a:solidFill>
                  <a:srgbClr val="002060"/>
                </a:solidFill>
                <a:latin typeface="Arimo Bold"/>
                <a:ea typeface="Arimo Bold"/>
                <a:cs typeface="Arimo Bold"/>
                <a:sym typeface="Arimo Bold"/>
              </a:rPr>
              <a:t>TECHNOLIGIES USED</a:t>
            </a:r>
          </a:p>
        </p:txBody>
      </p:sp>
      <p:sp>
        <p:nvSpPr>
          <p:cNvPr name="TextBox 13" id="13"/>
          <p:cNvSpPr txBox="true"/>
          <p:nvPr/>
        </p:nvSpPr>
        <p:spPr>
          <a:xfrm rot="0">
            <a:off x="727233" y="2458108"/>
            <a:ext cx="17469327" cy="2665449"/>
          </a:xfrm>
          <a:prstGeom prst="rect">
            <a:avLst/>
          </a:prstGeom>
        </p:spPr>
        <p:txBody>
          <a:bodyPr anchor="t" rtlCol="false" tIns="0" lIns="0" bIns="0" rIns="0">
            <a:spAutoFit/>
          </a:bodyPr>
          <a:lstStyle/>
          <a:p>
            <a:pPr algn="l" marL="651510" indent="-325755" lvl="1">
              <a:lnSpc>
                <a:spcPts val="6480"/>
              </a:lnSpc>
              <a:buFont typeface="Arial"/>
              <a:buChar char="•"/>
            </a:pPr>
            <a:r>
              <a:rPr lang="en-US" b="true" sz="3600">
                <a:solidFill>
                  <a:srgbClr val="000000"/>
                </a:solidFill>
                <a:latin typeface="Arimo Bold"/>
                <a:ea typeface="Arimo Bold"/>
                <a:cs typeface="Arimo Bold"/>
                <a:sym typeface="Arimo Bold"/>
              </a:rPr>
              <a:t>Delivery time prediction:  </a:t>
            </a:r>
            <a:r>
              <a:rPr lang="en-US" sz="3600">
                <a:solidFill>
                  <a:srgbClr val="000000"/>
                </a:solidFill>
                <a:latin typeface="Arimo"/>
                <a:ea typeface="Arimo"/>
                <a:cs typeface="Arimo"/>
                <a:sym typeface="Arimo"/>
              </a:rPr>
              <a:t>Time prediction model, fine-tuned with dataset .</a:t>
            </a:r>
          </a:p>
          <a:p>
            <a:pPr algn="l" marL="651510" indent="-325755" lvl="1">
              <a:lnSpc>
                <a:spcPts val="6480"/>
              </a:lnSpc>
              <a:buFont typeface="Arial"/>
              <a:buChar char="•"/>
            </a:pPr>
            <a:r>
              <a:rPr lang="en-US" b="true" sz="3600">
                <a:solidFill>
                  <a:srgbClr val="000000"/>
                </a:solidFill>
                <a:latin typeface="Arimo Bold"/>
                <a:ea typeface="Arimo Bold"/>
                <a:cs typeface="Arimo Bold"/>
                <a:sym typeface="Arimo Bold"/>
              </a:rPr>
              <a:t>Time Prediction:  Random Forest Regressor</a:t>
            </a:r>
            <a:r>
              <a:rPr lang="en-US" sz="3600">
                <a:solidFill>
                  <a:srgbClr val="000000"/>
                </a:solidFill>
                <a:latin typeface="Arimo"/>
                <a:ea typeface="Arimo"/>
                <a:cs typeface="Arimo"/>
                <a:sym typeface="Arimo"/>
              </a:rPr>
              <a:t> algorithm .</a:t>
            </a:r>
          </a:p>
          <a:p>
            <a:pPr algn="l" marL="651510" indent="-325755" lvl="1">
              <a:lnSpc>
                <a:spcPts val="6480"/>
              </a:lnSpc>
              <a:buFont typeface="Arial"/>
              <a:buChar char="•"/>
            </a:pPr>
            <a:r>
              <a:rPr lang="en-US" b="true" sz="3600">
                <a:solidFill>
                  <a:srgbClr val="000000"/>
                </a:solidFill>
                <a:latin typeface="Arimo Bold"/>
                <a:ea typeface="Arimo Bold"/>
                <a:cs typeface="Arimo Bold"/>
                <a:sym typeface="Arimo Bold"/>
              </a:rPr>
              <a:t>Automated Voice Activation System</a:t>
            </a:r>
            <a:r>
              <a:rPr lang="en-US" sz="3600">
                <a:solidFill>
                  <a:srgbClr val="000000"/>
                </a:solidFill>
                <a:latin typeface="Arimo"/>
                <a:ea typeface="Arimo"/>
                <a:cs typeface="Arimo"/>
                <a:sym typeface="Arimo"/>
              </a:rPr>
              <a:t>:  Asterisk-PBX</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grpSp>
        <p:nvGrpSpPr>
          <p:cNvPr name="Group 10" id="10"/>
          <p:cNvGrpSpPr/>
          <p:nvPr/>
        </p:nvGrpSpPr>
        <p:grpSpPr>
          <a:xfrm rot="0">
            <a:off x="1955949" y="2305166"/>
            <a:ext cx="5600558" cy="6031101"/>
            <a:chOff x="0" y="0"/>
            <a:chExt cx="7467410" cy="8041468"/>
          </a:xfrm>
        </p:grpSpPr>
        <p:sp>
          <p:nvSpPr>
            <p:cNvPr name="Freeform 11" id="11"/>
            <p:cNvSpPr/>
            <p:nvPr/>
          </p:nvSpPr>
          <p:spPr>
            <a:xfrm flipH="false" flipV="false" rot="0">
              <a:off x="76200" y="76200"/>
              <a:ext cx="7315073" cy="7888986"/>
            </a:xfrm>
            <a:custGeom>
              <a:avLst/>
              <a:gdLst/>
              <a:ahLst/>
              <a:cxnLst/>
              <a:rect r="r" b="b" t="t" l="l"/>
              <a:pathLst>
                <a:path h="7888986" w="7315073">
                  <a:moveTo>
                    <a:pt x="1219200" y="0"/>
                  </a:moveTo>
                  <a:lnTo>
                    <a:pt x="7315073" y="0"/>
                  </a:lnTo>
                  <a:lnTo>
                    <a:pt x="7315073" y="6668008"/>
                  </a:lnTo>
                  <a:cubicBezTo>
                    <a:pt x="7315073" y="7342377"/>
                    <a:pt x="6769227" y="7888986"/>
                    <a:pt x="6095873" y="7888986"/>
                  </a:cubicBezTo>
                  <a:lnTo>
                    <a:pt x="0" y="7888986"/>
                  </a:lnTo>
                  <a:lnTo>
                    <a:pt x="0" y="1220978"/>
                  </a:lnTo>
                  <a:cubicBezTo>
                    <a:pt x="0" y="546608"/>
                    <a:pt x="545846" y="0"/>
                    <a:pt x="1219200" y="0"/>
                  </a:cubicBezTo>
                  <a:close/>
                </a:path>
              </a:pathLst>
            </a:custGeom>
            <a:solidFill>
              <a:srgbClr val="FFFFFF"/>
            </a:solidFill>
          </p:spPr>
        </p:sp>
        <p:sp>
          <p:nvSpPr>
            <p:cNvPr name="Freeform 12" id="12"/>
            <p:cNvSpPr/>
            <p:nvPr/>
          </p:nvSpPr>
          <p:spPr>
            <a:xfrm flipH="false" flipV="false" rot="0">
              <a:off x="0" y="0"/>
              <a:ext cx="7467473" cy="8041386"/>
            </a:xfrm>
            <a:custGeom>
              <a:avLst/>
              <a:gdLst/>
              <a:ahLst/>
              <a:cxnLst/>
              <a:rect r="r" b="b" t="t" l="l"/>
              <a:pathLst>
                <a:path h="8041386" w="7467473">
                  <a:moveTo>
                    <a:pt x="1295400" y="0"/>
                  </a:moveTo>
                  <a:lnTo>
                    <a:pt x="7391273" y="0"/>
                  </a:lnTo>
                  <a:cubicBezTo>
                    <a:pt x="7433310" y="0"/>
                    <a:pt x="7467473" y="34163"/>
                    <a:pt x="7467473" y="76200"/>
                  </a:cubicBezTo>
                  <a:lnTo>
                    <a:pt x="7467473" y="6744208"/>
                  </a:lnTo>
                  <a:lnTo>
                    <a:pt x="7391273" y="6744208"/>
                  </a:lnTo>
                  <a:lnTo>
                    <a:pt x="7467473" y="6744208"/>
                  </a:lnTo>
                  <a:cubicBezTo>
                    <a:pt x="7467473" y="7460488"/>
                    <a:pt x="6887591" y="8041386"/>
                    <a:pt x="6172073" y="8041386"/>
                  </a:cubicBezTo>
                  <a:lnTo>
                    <a:pt x="6172073" y="7965186"/>
                  </a:lnTo>
                  <a:lnTo>
                    <a:pt x="6172073" y="8041386"/>
                  </a:lnTo>
                  <a:lnTo>
                    <a:pt x="76200" y="8041386"/>
                  </a:lnTo>
                  <a:cubicBezTo>
                    <a:pt x="34163" y="8041386"/>
                    <a:pt x="0" y="8007223"/>
                    <a:pt x="0" y="7965186"/>
                  </a:cubicBezTo>
                  <a:lnTo>
                    <a:pt x="0" y="1297178"/>
                  </a:lnTo>
                  <a:lnTo>
                    <a:pt x="76200" y="1297178"/>
                  </a:lnTo>
                  <a:lnTo>
                    <a:pt x="0" y="1297178"/>
                  </a:lnTo>
                  <a:cubicBezTo>
                    <a:pt x="0" y="580898"/>
                    <a:pt x="579882" y="0"/>
                    <a:pt x="1295400" y="0"/>
                  </a:cubicBezTo>
                  <a:cubicBezTo>
                    <a:pt x="1318514" y="0"/>
                    <a:pt x="1340485" y="10541"/>
                    <a:pt x="1354963" y="28575"/>
                  </a:cubicBezTo>
                  <a:lnTo>
                    <a:pt x="1295400" y="76200"/>
                  </a:lnTo>
                  <a:lnTo>
                    <a:pt x="1295400" y="0"/>
                  </a:lnTo>
                  <a:moveTo>
                    <a:pt x="1295400" y="152400"/>
                  </a:moveTo>
                  <a:cubicBezTo>
                    <a:pt x="1272286" y="152400"/>
                    <a:pt x="1250315" y="141859"/>
                    <a:pt x="1235837" y="123825"/>
                  </a:cubicBezTo>
                  <a:lnTo>
                    <a:pt x="1295400" y="76200"/>
                  </a:lnTo>
                  <a:lnTo>
                    <a:pt x="1295400" y="152400"/>
                  </a:lnTo>
                  <a:cubicBezTo>
                    <a:pt x="664210" y="152400"/>
                    <a:pt x="152400" y="664845"/>
                    <a:pt x="152400" y="1297178"/>
                  </a:cubicBezTo>
                  <a:lnTo>
                    <a:pt x="152400" y="7965313"/>
                  </a:lnTo>
                  <a:lnTo>
                    <a:pt x="76200" y="7965313"/>
                  </a:lnTo>
                  <a:lnTo>
                    <a:pt x="76200" y="7889113"/>
                  </a:lnTo>
                  <a:lnTo>
                    <a:pt x="6172073" y="7889113"/>
                  </a:lnTo>
                  <a:cubicBezTo>
                    <a:pt x="6803263" y="7889113"/>
                    <a:pt x="7315073" y="7376668"/>
                    <a:pt x="7315073" y="6744335"/>
                  </a:cubicBezTo>
                  <a:lnTo>
                    <a:pt x="7315073" y="76200"/>
                  </a:lnTo>
                  <a:lnTo>
                    <a:pt x="7391273" y="76200"/>
                  </a:lnTo>
                  <a:lnTo>
                    <a:pt x="7391273" y="152400"/>
                  </a:lnTo>
                  <a:lnTo>
                    <a:pt x="1295400" y="152400"/>
                  </a:lnTo>
                  <a:close/>
                </a:path>
              </a:pathLst>
            </a:custGeom>
            <a:solidFill>
              <a:srgbClr val="009DD9"/>
            </a:solidFill>
          </p:spPr>
        </p:sp>
      </p:grpSp>
      <p:sp>
        <p:nvSpPr>
          <p:cNvPr name="TextBox 13" id="13"/>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4" id="14" descr="A blue and purple liquid  Description automatically generated"/>
          <p:cNvSpPr/>
          <p:nvPr/>
        </p:nvSpPr>
        <p:spPr>
          <a:xfrm flipH="false" flipV="false" rot="3522640">
            <a:off x="14834609" y="-5143500"/>
            <a:ext cx="7900079" cy="10287000"/>
          </a:xfrm>
          <a:custGeom>
            <a:avLst/>
            <a:gdLst/>
            <a:ahLst/>
            <a:cxnLst/>
            <a:rect r="r" b="b" t="t" l="l"/>
            <a:pathLst>
              <a:path h="10287000" w="7900079">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5" id="15"/>
          <p:cNvSpPr txBox="true"/>
          <p:nvPr/>
        </p:nvSpPr>
        <p:spPr>
          <a:xfrm rot="0">
            <a:off x="-252814" y="579225"/>
            <a:ext cx="13805409" cy="804773"/>
          </a:xfrm>
          <a:prstGeom prst="rect">
            <a:avLst/>
          </a:prstGeom>
        </p:spPr>
        <p:txBody>
          <a:bodyPr anchor="t" rtlCol="false" tIns="0" lIns="0" bIns="0" rIns="0">
            <a:spAutoFit/>
          </a:bodyPr>
          <a:lstStyle/>
          <a:p>
            <a:pPr algn="ctr" marL="868680" indent="-434340" lvl="1">
              <a:lnSpc>
                <a:spcPts val="5759"/>
              </a:lnSpc>
              <a:buFont typeface="Arial"/>
              <a:buChar char="•"/>
            </a:pPr>
            <a:r>
              <a:rPr lang="en-US" b="true" sz="4800">
                <a:solidFill>
                  <a:srgbClr val="002060"/>
                </a:solidFill>
                <a:latin typeface="Arimo Bold"/>
                <a:ea typeface="Arimo Bold"/>
                <a:cs typeface="Arimo Bold"/>
                <a:sym typeface="Arimo Bold"/>
              </a:rPr>
              <a:t>COMPONENT SPECIFIC REQUIREMENTS </a:t>
            </a:r>
          </a:p>
        </p:txBody>
      </p:sp>
      <p:sp>
        <p:nvSpPr>
          <p:cNvPr name="TextBox 16" id="16"/>
          <p:cNvSpPr txBox="true"/>
          <p:nvPr/>
        </p:nvSpPr>
        <p:spPr>
          <a:xfrm rot="0">
            <a:off x="2499720" y="3230654"/>
            <a:ext cx="4448956" cy="5750313"/>
          </a:xfrm>
          <a:prstGeom prst="rect">
            <a:avLst/>
          </a:prstGeom>
        </p:spPr>
        <p:txBody>
          <a:bodyPr anchor="t" rtlCol="false" tIns="0" lIns="0" bIns="0" rIns="0">
            <a:spAutoFit/>
          </a:bodyPr>
          <a:lstStyle/>
          <a:p>
            <a:pPr algn="l" marL="488632" indent="-244316" lvl="1">
              <a:lnSpc>
                <a:spcPts val="4860"/>
              </a:lnSpc>
              <a:buFont typeface="Arial"/>
              <a:buChar char="•"/>
            </a:pPr>
            <a:r>
              <a:rPr lang="en-US" sz="2700">
                <a:solidFill>
                  <a:srgbClr val="000000"/>
                </a:solidFill>
                <a:latin typeface="Arimo"/>
                <a:ea typeface="Arimo"/>
                <a:cs typeface="Arimo"/>
                <a:sym typeface="Arimo"/>
              </a:rPr>
              <a:t>Voice Command Processing</a:t>
            </a:r>
          </a:p>
          <a:p>
            <a:pPr algn="l" marL="488632" indent="-244316" lvl="1">
              <a:lnSpc>
                <a:spcPts val="4860"/>
              </a:lnSpc>
              <a:buFont typeface="Arial"/>
              <a:buChar char="•"/>
            </a:pPr>
            <a:r>
              <a:rPr lang="en-US" sz="2700">
                <a:solidFill>
                  <a:srgbClr val="000000"/>
                </a:solidFill>
                <a:latin typeface="Arimo"/>
                <a:ea typeface="Arimo"/>
                <a:cs typeface="Arimo"/>
                <a:sym typeface="Arimo"/>
              </a:rPr>
              <a:t>Delivery Time Prediction</a:t>
            </a:r>
          </a:p>
          <a:p>
            <a:pPr algn="l" marL="488632" indent="-244316" lvl="1">
              <a:lnSpc>
                <a:spcPts val="4860"/>
              </a:lnSpc>
              <a:buFont typeface="Arial"/>
              <a:buChar char="•"/>
            </a:pPr>
            <a:r>
              <a:rPr lang="en-US" sz="2700">
                <a:solidFill>
                  <a:srgbClr val="000000"/>
                </a:solidFill>
                <a:latin typeface="Arimo"/>
                <a:ea typeface="Arimo"/>
                <a:cs typeface="Arimo"/>
                <a:sym typeface="Arimo"/>
              </a:rPr>
              <a:t>Proactive Delay Notifications</a:t>
            </a:r>
          </a:p>
          <a:p>
            <a:pPr algn="l" marL="488632" indent="-244316" lvl="1">
              <a:lnSpc>
                <a:spcPts val="4860"/>
              </a:lnSpc>
              <a:buFont typeface="Arial"/>
              <a:buChar char="•"/>
            </a:pPr>
            <a:r>
              <a:rPr lang="en-US" sz="2700">
                <a:solidFill>
                  <a:srgbClr val="000000"/>
                </a:solidFill>
                <a:latin typeface="Arimo"/>
                <a:ea typeface="Arimo"/>
                <a:cs typeface="Arimo"/>
                <a:sym typeface="Arimo"/>
              </a:rPr>
              <a:t>Real-Time Data Updates</a:t>
            </a:r>
          </a:p>
          <a:p>
            <a:pPr algn="l" marL="488632" indent="-244316" lvl="1">
              <a:lnSpc>
                <a:spcPts val="4860"/>
              </a:lnSpc>
              <a:buFont typeface="Arial"/>
              <a:buChar char="•"/>
            </a:pPr>
            <a:r>
              <a:rPr lang="en-US" sz="2700">
                <a:solidFill>
                  <a:srgbClr val="000000"/>
                </a:solidFill>
                <a:latin typeface="Arimo"/>
                <a:ea typeface="Arimo"/>
                <a:cs typeface="Arimo"/>
                <a:sym typeface="Arimo"/>
              </a:rPr>
              <a:t>Customer Query Resolution</a:t>
            </a:r>
          </a:p>
          <a:p>
            <a:pPr algn="l" marL="488632" indent="-244316" lvl="1">
              <a:lnSpc>
                <a:spcPts val="4860"/>
              </a:lnSpc>
            </a:pPr>
          </a:p>
        </p:txBody>
      </p:sp>
      <p:grpSp>
        <p:nvGrpSpPr>
          <p:cNvPr name="Group 17" id="17"/>
          <p:cNvGrpSpPr/>
          <p:nvPr/>
        </p:nvGrpSpPr>
        <p:grpSpPr>
          <a:xfrm rot="0">
            <a:off x="9177086" y="2353983"/>
            <a:ext cx="5600558" cy="6031101"/>
            <a:chOff x="0" y="0"/>
            <a:chExt cx="7467410" cy="8041468"/>
          </a:xfrm>
        </p:grpSpPr>
        <p:sp>
          <p:nvSpPr>
            <p:cNvPr name="Freeform 18" id="18"/>
            <p:cNvSpPr/>
            <p:nvPr/>
          </p:nvSpPr>
          <p:spPr>
            <a:xfrm flipH="false" flipV="false" rot="0">
              <a:off x="76200" y="76200"/>
              <a:ext cx="7315073" cy="7888986"/>
            </a:xfrm>
            <a:custGeom>
              <a:avLst/>
              <a:gdLst/>
              <a:ahLst/>
              <a:cxnLst/>
              <a:rect r="r" b="b" t="t" l="l"/>
              <a:pathLst>
                <a:path h="7888986" w="7315073">
                  <a:moveTo>
                    <a:pt x="1219200" y="0"/>
                  </a:moveTo>
                  <a:lnTo>
                    <a:pt x="7315073" y="0"/>
                  </a:lnTo>
                  <a:lnTo>
                    <a:pt x="7315073" y="6668008"/>
                  </a:lnTo>
                  <a:cubicBezTo>
                    <a:pt x="7315073" y="7342377"/>
                    <a:pt x="6769227" y="7888986"/>
                    <a:pt x="6095873" y="7888986"/>
                  </a:cubicBezTo>
                  <a:lnTo>
                    <a:pt x="0" y="7888986"/>
                  </a:lnTo>
                  <a:lnTo>
                    <a:pt x="0" y="1220978"/>
                  </a:lnTo>
                  <a:cubicBezTo>
                    <a:pt x="0" y="546608"/>
                    <a:pt x="545846" y="0"/>
                    <a:pt x="1219200" y="0"/>
                  </a:cubicBezTo>
                  <a:close/>
                </a:path>
              </a:pathLst>
            </a:custGeom>
            <a:solidFill>
              <a:srgbClr val="FFFFFF"/>
            </a:solidFill>
          </p:spPr>
        </p:sp>
        <p:sp>
          <p:nvSpPr>
            <p:cNvPr name="Freeform 19" id="19"/>
            <p:cNvSpPr/>
            <p:nvPr/>
          </p:nvSpPr>
          <p:spPr>
            <a:xfrm flipH="false" flipV="false" rot="0">
              <a:off x="0" y="0"/>
              <a:ext cx="7467473" cy="8041386"/>
            </a:xfrm>
            <a:custGeom>
              <a:avLst/>
              <a:gdLst/>
              <a:ahLst/>
              <a:cxnLst/>
              <a:rect r="r" b="b" t="t" l="l"/>
              <a:pathLst>
                <a:path h="8041386" w="7467473">
                  <a:moveTo>
                    <a:pt x="1295400" y="0"/>
                  </a:moveTo>
                  <a:lnTo>
                    <a:pt x="7391273" y="0"/>
                  </a:lnTo>
                  <a:cubicBezTo>
                    <a:pt x="7433310" y="0"/>
                    <a:pt x="7467473" y="34163"/>
                    <a:pt x="7467473" y="76200"/>
                  </a:cubicBezTo>
                  <a:lnTo>
                    <a:pt x="7467473" y="6744208"/>
                  </a:lnTo>
                  <a:lnTo>
                    <a:pt x="7391273" y="6744208"/>
                  </a:lnTo>
                  <a:lnTo>
                    <a:pt x="7467473" y="6744208"/>
                  </a:lnTo>
                  <a:cubicBezTo>
                    <a:pt x="7467473" y="7460488"/>
                    <a:pt x="6887591" y="8041386"/>
                    <a:pt x="6172073" y="8041386"/>
                  </a:cubicBezTo>
                  <a:lnTo>
                    <a:pt x="6172073" y="7965186"/>
                  </a:lnTo>
                  <a:lnTo>
                    <a:pt x="6172073" y="8041386"/>
                  </a:lnTo>
                  <a:lnTo>
                    <a:pt x="76200" y="8041386"/>
                  </a:lnTo>
                  <a:cubicBezTo>
                    <a:pt x="34163" y="8041386"/>
                    <a:pt x="0" y="8007223"/>
                    <a:pt x="0" y="7965186"/>
                  </a:cubicBezTo>
                  <a:lnTo>
                    <a:pt x="0" y="1297178"/>
                  </a:lnTo>
                  <a:lnTo>
                    <a:pt x="76200" y="1297178"/>
                  </a:lnTo>
                  <a:lnTo>
                    <a:pt x="0" y="1297178"/>
                  </a:lnTo>
                  <a:cubicBezTo>
                    <a:pt x="0" y="580898"/>
                    <a:pt x="579882" y="0"/>
                    <a:pt x="1295400" y="0"/>
                  </a:cubicBezTo>
                  <a:cubicBezTo>
                    <a:pt x="1318514" y="0"/>
                    <a:pt x="1340485" y="10541"/>
                    <a:pt x="1354963" y="28575"/>
                  </a:cubicBezTo>
                  <a:lnTo>
                    <a:pt x="1295400" y="76200"/>
                  </a:lnTo>
                  <a:lnTo>
                    <a:pt x="1295400" y="0"/>
                  </a:lnTo>
                  <a:moveTo>
                    <a:pt x="1295400" y="152400"/>
                  </a:moveTo>
                  <a:cubicBezTo>
                    <a:pt x="1272286" y="152400"/>
                    <a:pt x="1250315" y="141859"/>
                    <a:pt x="1235837" y="123825"/>
                  </a:cubicBezTo>
                  <a:lnTo>
                    <a:pt x="1295400" y="76200"/>
                  </a:lnTo>
                  <a:lnTo>
                    <a:pt x="1295400" y="152400"/>
                  </a:lnTo>
                  <a:cubicBezTo>
                    <a:pt x="664210" y="152400"/>
                    <a:pt x="152400" y="664845"/>
                    <a:pt x="152400" y="1297178"/>
                  </a:cubicBezTo>
                  <a:lnTo>
                    <a:pt x="152400" y="7965313"/>
                  </a:lnTo>
                  <a:lnTo>
                    <a:pt x="76200" y="7965313"/>
                  </a:lnTo>
                  <a:lnTo>
                    <a:pt x="76200" y="7889113"/>
                  </a:lnTo>
                  <a:lnTo>
                    <a:pt x="6172073" y="7889113"/>
                  </a:lnTo>
                  <a:cubicBezTo>
                    <a:pt x="6803263" y="7889113"/>
                    <a:pt x="7315073" y="7376668"/>
                    <a:pt x="7315073" y="6744335"/>
                  </a:cubicBezTo>
                  <a:lnTo>
                    <a:pt x="7315073" y="76200"/>
                  </a:lnTo>
                  <a:lnTo>
                    <a:pt x="7391273" y="76200"/>
                  </a:lnTo>
                  <a:lnTo>
                    <a:pt x="7391273" y="152400"/>
                  </a:lnTo>
                  <a:lnTo>
                    <a:pt x="1295400" y="152400"/>
                  </a:lnTo>
                  <a:close/>
                </a:path>
              </a:pathLst>
            </a:custGeom>
            <a:solidFill>
              <a:srgbClr val="009DD9"/>
            </a:solidFill>
          </p:spPr>
        </p:sp>
      </p:grpSp>
      <p:sp>
        <p:nvSpPr>
          <p:cNvPr name="TextBox 20" id="20"/>
          <p:cNvSpPr txBox="true"/>
          <p:nvPr/>
        </p:nvSpPr>
        <p:spPr>
          <a:xfrm rot="0">
            <a:off x="10236648" y="3884380"/>
            <a:ext cx="4506829" cy="3257323"/>
          </a:xfrm>
          <a:prstGeom prst="rect">
            <a:avLst/>
          </a:prstGeom>
        </p:spPr>
        <p:txBody>
          <a:bodyPr anchor="t" rtlCol="false" tIns="0" lIns="0" bIns="0" rIns="0">
            <a:spAutoFit/>
          </a:bodyPr>
          <a:lstStyle/>
          <a:p>
            <a:pPr algn="l" marL="488632" indent="-244316" lvl="1">
              <a:lnSpc>
                <a:spcPts val="4860"/>
              </a:lnSpc>
              <a:buFont typeface="Arial"/>
              <a:buChar char="•"/>
            </a:pPr>
            <a:r>
              <a:rPr lang="en-US" sz="2700">
                <a:solidFill>
                  <a:srgbClr val="000000"/>
                </a:solidFill>
                <a:latin typeface="Arimo"/>
                <a:ea typeface="Arimo"/>
                <a:cs typeface="Arimo"/>
                <a:sym typeface="Arimo"/>
              </a:rPr>
              <a:t>Performance</a:t>
            </a:r>
          </a:p>
          <a:p>
            <a:pPr algn="l" marL="488632" indent="-244316" lvl="1">
              <a:lnSpc>
                <a:spcPts val="4860"/>
              </a:lnSpc>
              <a:buFont typeface="Arial"/>
              <a:buChar char="•"/>
            </a:pPr>
            <a:r>
              <a:rPr lang="en-US" sz="2700">
                <a:solidFill>
                  <a:srgbClr val="000000"/>
                </a:solidFill>
                <a:latin typeface="Arimo"/>
                <a:ea typeface="Arimo"/>
                <a:cs typeface="Arimo"/>
                <a:sym typeface="Arimo"/>
              </a:rPr>
              <a:t>Usability</a:t>
            </a:r>
          </a:p>
          <a:p>
            <a:pPr algn="l" marL="488632" indent="-244316" lvl="1">
              <a:lnSpc>
                <a:spcPts val="4860"/>
              </a:lnSpc>
              <a:buFont typeface="Arial"/>
              <a:buChar char="•"/>
            </a:pPr>
            <a:r>
              <a:rPr lang="en-US" sz="2700">
                <a:solidFill>
                  <a:srgbClr val="000000"/>
                </a:solidFill>
                <a:latin typeface="Arimo"/>
                <a:ea typeface="Arimo"/>
                <a:cs typeface="Arimo"/>
                <a:sym typeface="Arimo"/>
              </a:rPr>
              <a:t>Scalability</a:t>
            </a:r>
          </a:p>
          <a:p>
            <a:pPr algn="l" marL="488632" indent="-244316" lvl="1">
              <a:lnSpc>
                <a:spcPts val="4860"/>
              </a:lnSpc>
              <a:buFont typeface="Arial"/>
              <a:buChar char="•"/>
            </a:pPr>
            <a:r>
              <a:rPr lang="en-US" sz="2700">
                <a:solidFill>
                  <a:srgbClr val="000000"/>
                </a:solidFill>
                <a:latin typeface="Arimo"/>
                <a:ea typeface="Arimo"/>
                <a:cs typeface="Arimo"/>
                <a:sym typeface="Arimo"/>
              </a:rPr>
              <a:t>Security</a:t>
            </a:r>
          </a:p>
          <a:p>
            <a:pPr algn="l" marL="488632" indent="-244316" lvl="1">
              <a:lnSpc>
                <a:spcPts val="4860"/>
              </a:lnSpc>
              <a:buFont typeface="Arial"/>
              <a:buChar char="•"/>
            </a:pPr>
            <a:r>
              <a:rPr lang="en-US" sz="2700">
                <a:solidFill>
                  <a:srgbClr val="000000"/>
                </a:solidFill>
                <a:latin typeface="Arimo"/>
                <a:ea typeface="Arimo"/>
                <a:cs typeface="Arimo"/>
                <a:sym typeface="Arimo"/>
              </a:rPr>
              <a:t>Reliability</a:t>
            </a:r>
          </a:p>
        </p:txBody>
      </p:sp>
      <p:grpSp>
        <p:nvGrpSpPr>
          <p:cNvPr name="Group 21" id="21"/>
          <p:cNvGrpSpPr/>
          <p:nvPr/>
        </p:nvGrpSpPr>
        <p:grpSpPr>
          <a:xfrm rot="0">
            <a:off x="2762658" y="2627526"/>
            <a:ext cx="4253102" cy="663132"/>
            <a:chOff x="0" y="0"/>
            <a:chExt cx="5670802" cy="884176"/>
          </a:xfrm>
        </p:grpSpPr>
        <p:sp>
          <p:nvSpPr>
            <p:cNvPr name="Freeform 22" id="22"/>
            <p:cNvSpPr/>
            <p:nvPr/>
          </p:nvSpPr>
          <p:spPr>
            <a:xfrm flipH="false" flipV="false" rot="0">
              <a:off x="25400" y="25400"/>
              <a:ext cx="5620004" cy="833374"/>
            </a:xfrm>
            <a:custGeom>
              <a:avLst/>
              <a:gdLst/>
              <a:ahLst/>
              <a:cxnLst/>
              <a:rect r="r" b="b" t="t" l="l"/>
              <a:pathLst>
                <a:path h="833374" w="5620004">
                  <a:moveTo>
                    <a:pt x="0" y="138938"/>
                  </a:moveTo>
                  <a:cubicBezTo>
                    <a:pt x="0" y="62230"/>
                    <a:pt x="65405" y="0"/>
                    <a:pt x="146050" y="0"/>
                  </a:cubicBezTo>
                  <a:lnTo>
                    <a:pt x="5473954" y="0"/>
                  </a:lnTo>
                  <a:cubicBezTo>
                    <a:pt x="5554599" y="0"/>
                    <a:pt x="5620004" y="62230"/>
                    <a:pt x="5620004" y="138938"/>
                  </a:cubicBezTo>
                  <a:lnTo>
                    <a:pt x="5620004" y="694436"/>
                  </a:lnTo>
                  <a:cubicBezTo>
                    <a:pt x="5620004" y="771144"/>
                    <a:pt x="5554599" y="833374"/>
                    <a:pt x="5473954" y="833374"/>
                  </a:cubicBezTo>
                  <a:lnTo>
                    <a:pt x="146050" y="833374"/>
                  </a:lnTo>
                  <a:cubicBezTo>
                    <a:pt x="65405" y="833374"/>
                    <a:pt x="0" y="771144"/>
                    <a:pt x="0" y="694436"/>
                  </a:cubicBezTo>
                  <a:close/>
                </a:path>
              </a:pathLst>
            </a:custGeom>
            <a:solidFill>
              <a:srgbClr val="0070C0"/>
            </a:solidFill>
          </p:spPr>
        </p:sp>
        <p:sp>
          <p:nvSpPr>
            <p:cNvPr name="Freeform 23" id="23"/>
            <p:cNvSpPr/>
            <p:nvPr/>
          </p:nvSpPr>
          <p:spPr>
            <a:xfrm flipH="false" flipV="false" rot="0">
              <a:off x="0" y="0"/>
              <a:ext cx="5670804" cy="884174"/>
            </a:xfrm>
            <a:custGeom>
              <a:avLst/>
              <a:gdLst/>
              <a:ahLst/>
              <a:cxnLst/>
              <a:rect r="r" b="b" t="t" l="l"/>
              <a:pathLst>
                <a:path h="884174" w="5670804">
                  <a:moveTo>
                    <a:pt x="0" y="164338"/>
                  </a:moveTo>
                  <a:cubicBezTo>
                    <a:pt x="0" y="72390"/>
                    <a:pt x="77978" y="0"/>
                    <a:pt x="171450" y="0"/>
                  </a:cubicBezTo>
                  <a:lnTo>
                    <a:pt x="5499354" y="0"/>
                  </a:lnTo>
                  <a:lnTo>
                    <a:pt x="5499354" y="25400"/>
                  </a:lnTo>
                  <a:lnTo>
                    <a:pt x="5499354" y="0"/>
                  </a:lnTo>
                  <a:cubicBezTo>
                    <a:pt x="5592826" y="0"/>
                    <a:pt x="5670804" y="72390"/>
                    <a:pt x="5670804" y="164338"/>
                  </a:cubicBezTo>
                  <a:lnTo>
                    <a:pt x="5645404" y="164338"/>
                  </a:lnTo>
                  <a:lnTo>
                    <a:pt x="5670804" y="164338"/>
                  </a:lnTo>
                  <a:lnTo>
                    <a:pt x="5670804" y="719836"/>
                  </a:lnTo>
                  <a:lnTo>
                    <a:pt x="5645404" y="719836"/>
                  </a:lnTo>
                  <a:lnTo>
                    <a:pt x="5670804" y="719836"/>
                  </a:lnTo>
                  <a:cubicBezTo>
                    <a:pt x="5670804" y="811784"/>
                    <a:pt x="5592826" y="884174"/>
                    <a:pt x="5499354" y="884174"/>
                  </a:cubicBezTo>
                  <a:lnTo>
                    <a:pt x="5499354" y="858774"/>
                  </a:lnTo>
                  <a:lnTo>
                    <a:pt x="5499354" y="884174"/>
                  </a:lnTo>
                  <a:lnTo>
                    <a:pt x="171450" y="884174"/>
                  </a:lnTo>
                  <a:lnTo>
                    <a:pt x="171450" y="858774"/>
                  </a:lnTo>
                  <a:lnTo>
                    <a:pt x="171450" y="884174"/>
                  </a:lnTo>
                  <a:cubicBezTo>
                    <a:pt x="77978" y="884174"/>
                    <a:pt x="0" y="811784"/>
                    <a:pt x="0" y="719836"/>
                  </a:cubicBezTo>
                  <a:lnTo>
                    <a:pt x="0" y="164338"/>
                  </a:lnTo>
                  <a:lnTo>
                    <a:pt x="25400" y="164338"/>
                  </a:lnTo>
                  <a:lnTo>
                    <a:pt x="0" y="164338"/>
                  </a:lnTo>
                  <a:moveTo>
                    <a:pt x="50800" y="164338"/>
                  </a:moveTo>
                  <a:lnTo>
                    <a:pt x="50800" y="719836"/>
                  </a:lnTo>
                  <a:lnTo>
                    <a:pt x="25400" y="719836"/>
                  </a:lnTo>
                  <a:lnTo>
                    <a:pt x="50800" y="719836"/>
                  </a:lnTo>
                  <a:cubicBezTo>
                    <a:pt x="50800" y="781304"/>
                    <a:pt x="103632" y="833374"/>
                    <a:pt x="171450" y="833374"/>
                  </a:cubicBezTo>
                  <a:lnTo>
                    <a:pt x="5499354" y="833374"/>
                  </a:lnTo>
                  <a:cubicBezTo>
                    <a:pt x="5567172" y="833374"/>
                    <a:pt x="5620004" y="781431"/>
                    <a:pt x="5620004" y="719836"/>
                  </a:cubicBezTo>
                  <a:lnTo>
                    <a:pt x="5620004" y="164338"/>
                  </a:lnTo>
                  <a:cubicBezTo>
                    <a:pt x="5620004" y="102870"/>
                    <a:pt x="5567172" y="50800"/>
                    <a:pt x="5499354" y="50800"/>
                  </a:cubicBezTo>
                  <a:lnTo>
                    <a:pt x="171450" y="50800"/>
                  </a:lnTo>
                  <a:lnTo>
                    <a:pt x="171450" y="25400"/>
                  </a:lnTo>
                  <a:lnTo>
                    <a:pt x="171450" y="50800"/>
                  </a:lnTo>
                  <a:cubicBezTo>
                    <a:pt x="103632" y="50800"/>
                    <a:pt x="50800" y="102743"/>
                    <a:pt x="50800" y="164338"/>
                  </a:cubicBezTo>
                  <a:close/>
                </a:path>
              </a:pathLst>
            </a:custGeom>
            <a:solidFill>
              <a:srgbClr val="FFFFFF"/>
            </a:solidFill>
          </p:spPr>
        </p:sp>
        <p:sp>
          <p:nvSpPr>
            <p:cNvPr name="TextBox 24" id="24"/>
            <p:cNvSpPr txBox="true"/>
            <p:nvPr/>
          </p:nvSpPr>
          <p:spPr>
            <a:xfrm>
              <a:off x="0" y="-19050"/>
              <a:ext cx="5670802" cy="903226"/>
            </a:xfrm>
            <a:prstGeom prst="rect">
              <a:avLst/>
            </a:prstGeom>
          </p:spPr>
          <p:txBody>
            <a:bodyPr anchor="ctr" rtlCol="false" tIns="50800" lIns="50800" bIns="50800" rIns="50800"/>
            <a:lstStyle/>
            <a:p>
              <a:pPr algn="ctr">
                <a:lnSpc>
                  <a:spcPts val="3240"/>
                </a:lnSpc>
              </a:pPr>
              <a:r>
                <a:rPr lang="en-US" sz="2700">
                  <a:solidFill>
                    <a:srgbClr val="FFFFFF"/>
                  </a:solidFill>
                  <a:latin typeface="Arimo"/>
                  <a:ea typeface="Arimo"/>
                  <a:cs typeface="Arimo"/>
                  <a:sym typeface="Arimo"/>
                </a:rPr>
                <a:t>Functional  </a:t>
              </a:r>
            </a:p>
          </p:txBody>
        </p:sp>
      </p:grpSp>
      <p:grpSp>
        <p:nvGrpSpPr>
          <p:cNvPr name="Group 25" id="25"/>
          <p:cNvGrpSpPr/>
          <p:nvPr/>
        </p:nvGrpSpPr>
        <p:grpSpPr>
          <a:xfrm rot="0">
            <a:off x="9588086" y="2943396"/>
            <a:ext cx="4253101" cy="663132"/>
            <a:chOff x="0" y="0"/>
            <a:chExt cx="5670802" cy="884176"/>
          </a:xfrm>
        </p:grpSpPr>
        <p:sp>
          <p:nvSpPr>
            <p:cNvPr name="Freeform 26" id="26"/>
            <p:cNvSpPr/>
            <p:nvPr/>
          </p:nvSpPr>
          <p:spPr>
            <a:xfrm flipH="false" flipV="false" rot="0">
              <a:off x="25400" y="25400"/>
              <a:ext cx="5620004" cy="833374"/>
            </a:xfrm>
            <a:custGeom>
              <a:avLst/>
              <a:gdLst/>
              <a:ahLst/>
              <a:cxnLst/>
              <a:rect r="r" b="b" t="t" l="l"/>
              <a:pathLst>
                <a:path h="833374" w="5620004">
                  <a:moveTo>
                    <a:pt x="0" y="138938"/>
                  </a:moveTo>
                  <a:cubicBezTo>
                    <a:pt x="0" y="62230"/>
                    <a:pt x="65405" y="0"/>
                    <a:pt x="146050" y="0"/>
                  </a:cubicBezTo>
                  <a:lnTo>
                    <a:pt x="5473954" y="0"/>
                  </a:lnTo>
                  <a:cubicBezTo>
                    <a:pt x="5554599" y="0"/>
                    <a:pt x="5620004" y="62230"/>
                    <a:pt x="5620004" y="138938"/>
                  </a:cubicBezTo>
                  <a:lnTo>
                    <a:pt x="5620004" y="694436"/>
                  </a:lnTo>
                  <a:cubicBezTo>
                    <a:pt x="5620004" y="771144"/>
                    <a:pt x="5554599" y="833374"/>
                    <a:pt x="5473954" y="833374"/>
                  </a:cubicBezTo>
                  <a:lnTo>
                    <a:pt x="146050" y="833374"/>
                  </a:lnTo>
                  <a:cubicBezTo>
                    <a:pt x="65405" y="833374"/>
                    <a:pt x="0" y="771144"/>
                    <a:pt x="0" y="694436"/>
                  </a:cubicBezTo>
                  <a:close/>
                </a:path>
              </a:pathLst>
            </a:custGeom>
            <a:solidFill>
              <a:srgbClr val="0070C0"/>
            </a:solidFill>
          </p:spPr>
        </p:sp>
        <p:sp>
          <p:nvSpPr>
            <p:cNvPr name="Freeform 27" id="27"/>
            <p:cNvSpPr/>
            <p:nvPr/>
          </p:nvSpPr>
          <p:spPr>
            <a:xfrm flipH="false" flipV="false" rot="0">
              <a:off x="0" y="0"/>
              <a:ext cx="5670804" cy="884174"/>
            </a:xfrm>
            <a:custGeom>
              <a:avLst/>
              <a:gdLst/>
              <a:ahLst/>
              <a:cxnLst/>
              <a:rect r="r" b="b" t="t" l="l"/>
              <a:pathLst>
                <a:path h="884174" w="5670804">
                  <a:moveTo>
                    <a:pt x="0" y="164338"/>
                  </a:moveTo>
                  <a:cubicBezTo>
                    <a:pt x="0" y="72390"/>
                    <a:pt x="77978" y="0"/>
                    <a:pt x="171450" y="0"/>
                  </a:cubicBezTo>
                  <a:lnTo>
                    <a:pt x="5499354" y="0"/>
                  </a:lnTo>
                  <a:lnTo>
                    <a:pt x="5499354" y="25400"/>
                  </a:lnTo>
                  <a:lnTo>
                    <a:pt x="5499354" y="0"/>
                  </a:lnTo>
                  <a:cubicBezTo>
                    <a:pt x="5592826" y="0"/>
                    <a:pt x="5670804" y="72390"/>
                    <a:pt x="5670804" y="164338"/>
                  </a:cubicBezTo>
                  <a:lnTo>
                    <a:pt x="5645404" y="164338"/>
                  </a:lnTo>
                  <a:lnTo>
                    <a:pt x="5670804" y="164338"/>
                  </a:lnTo>
                  <a:lnTo>
                    <a:pt x="5670804" y="719836"/>
                  </a:lnTo>
                  <a:lnTo>
                    <a:pt x="5645404" y="719836"/>
                  </a:lnTo>
                  <a:lnTo>
                    <a:pt x="5670804" y="719836"/>
                  </a:lnTo>
                  <a:cubicBezTo>
                    <a:pt x="5670804" y="811784"/>
                    <a:pt x="5592826" y="884174"/>
                    <a:pt x="5499354" y="884174"/>
                  </a:cubicBezTo>
                  <a:lnTo>
                    <a:pt x="5499354" y="858774"/>
                  </a:lnTo>
                  <a:lnTo>
                    <a:pt x="5499354" y="884174"/>
                  </a:lnTo>
                  <a:lnTo>
                    <a:pt x="171450" y="884174"/>
                  </a:lnTo>
                  <a:lnTo>
                    <a:pt x="171450" y="858774"/>
                  </a:lnTo>
                  <a:lnTo>
                    <a:pt x="171450" y="884174"/>
                  </a:lnTo>
                  <a:cubicBezTo>
                    <a:pt x="77978" y="884174"/>
                    <a:pt x="0" y="811784"/>
                    <a:pt x="0" y="719836"/>
                  </a:cubicBezTo>
                  <a:lnTo>
                    <a:pt x="0" y="164338"/>
                  </a:lnTo>
                  <a:lnTo>
                    <a:pt x="25400" y="164338"/>
                  </a:lnTo>
                  <a:lnTo>
                    <a:pt x="0" y="164338"/>
                  </a:lnTo>
                  <a:moveTo>
                    <a:pt x="50800" y="164338"/>
                  </a:moveTo>
                  <a:lnTo>
                    <a:pt x="50800" y="719836"/>
                  </a:lnTo>
                  <a:lnTo>
                    <a:pt x="25400" y="719836"/>
                  </a:lnTo>
                  <a:lnTo>
                    <a:pt x="50800" y="719836"/>
                  </a:lnTo>
                  <a:cubicBezTo>
                    <a:pt x="50800" y="781304"/>
                    <a:pt x="103632" y="833374"/>
                    <a:pt x="171450" y="833374"/>
                  </a:cubicBezTo>
                  <a:lnTo>
                    <a:pt x="5499354" y="833374"/>
                  </a:lnTo>
                  <a:cubicBezTo>
                    <a:pt x="5567172" y="833374"/>
                    <a:pt x="5620004" y="781431"/>
                    <a:pt x="5620004" y="719836"/>
                  </a:cubicBezTo>
                  <a:lnTo>
                    <a:pt x="5620004" y="164338"/>
                  </a:lnTo>
                  <a:cubicBezTo>
                    <a:pt x="5620004" y="102870"/>
                    <a:pt x="5567172" y="50800"/>
                    <a:pt x="5499354" y="50800"/>
                  </a:cubicBezTo>
                  <a:lnTo>
                    <a:pt x="171450" y="50800"/>
                  </a:lnTo>
                  <a:lnTo>
                    <a:pt x="171450" y="25400"/>
                  </a:lnTo>
                  <a:lnTo>
                    <a:pt x="171450" y="50800"/>
                  </a:lnTo>
                  <a:cubicBezTo>
                    <a:pt x="103632" y="50800"/>
                    <a:pt x="50800" y="102743"/>
                    <a:pt x="50800" y="164338"/>
                  </a:cubicBezTo>
                  <a:close/>
                </a:path>
              </a:pathLst>
            </a:custGeom>
            <a:solidFill>
              <a:srgbClr val="FFFFFF"/>
            </a:solidFill>
          </p:spPr>
        </p:sp>
        <p:sp>
          <p:nvSpPr>
            <p:cNvPr name="TextBox 28" id="28"/>
            <p:cNvSpPr txBox="true"/>
            <p:nvPr/>
          </p:nvSpPr>
          <p:spPr>
            <a:xfrm>
              <a:off x="0" y="-19050"/>
              <a:ext cx="5670802" cy="903226"/>
            </a:xfrm>
            <a:prstGeom prst="rect">
              <a:avLst/>
            </a:prstGeom>
          </p:spPr>
          <p:txBody>
            <a:bodyPr anchor="ctr" rtlCol="false" tIns="50800" lIns="50800" bIns="50800" rIns="50800"/>
            <a:lstStyle/>
            <a:p>
              <a:pPr algn="ctr">
                <a:lnSpc>
                  <a:spcPts val="3240"/>
                </a:lnSpc>
              </a:pPr>
              <a:r>
                <a:rPr lang="en-US" sz="2700">
                  <a:solidFill>
                    <a:srgbClr val="FFFFFF"/>
                  </a:solidFill>
                  <a:latin typeface="Arimo"/>
                  <a:ea typeface="Arimo"/>
                  <a:cs typeface="Arimo"/>
                  <a:sym typeface="Arimo"/>
                </a:rPr>
                <a:t>Non Functional  </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814905" y="773421"/>
            <a:ext cx="11670453" cy="804772"/>
          </a:xfrm>
          <a:prstGeom prst="rect">
            <a:avLst/>
          </a:prstGeom>
        </p:spPr>
        <p:txBody>
          <a:bodyPr anchor="t" rtlCol="false" tIns="0" lIns="0" bIns="0" rIns="0">
            <a:spAutoFit/>
          </a:bodyPr>
          <a:lstStyle/>
          <a:p>
            <a:pPr algn="ctr">
              <a:lnSpc>
                <a:spcPts val="5759"/>
              </a:lnSpc>
            </a:pPr>
            <a:r>
              <a:rPr lang="en-US" b="true" sz="4800">
                <a:solidFill>
                  <a:srgbClr val="002060"/>
                </a:solidFill>
                <a:latin typeface="Arimo Bold"/>
                <a:ea typeface="Arimo Bold"/>
                <a:cs typeface="Arimo Bold"/>
                <a:sym typeface="Arimo Bold"/>
              </a:rPr>
              <a:t>WORK BREAKDOWN CHART </a:t>
            </a:r>
          </a:p>
        </p:txBody>
      </p:sp>
      <p:sp>
        <p:nvSpPr>
          <p:cNvPr name="Freeform 13" id="13" descr="A diagram of a company  Description automatically generated"/>
          <p:cNvSpPr/>
          <p:nvPr/>
        </p:nvSpPr>
        <p:spPr>
          <a:xfrm flipH="false" flipV="false" rot="0">
            <a:off x="781515" y="1974348"/>
            <a:ext cx="15786543" cy="7379025"/>
          </a:xfrm>
          <a:custGeom>
            <a:avLst/>
            <a:gdLst/>
            <a:ahLst/>
            <a:cxnLst/>
            <a:rect r="r" b="b" t="t" l="l"/>
            <a:pathLst>
              <a:path h="7379025" w="15786543">
                <a:moveTo>
                  <a:pt x="0" y="0"/>
                </a:moveTo>
                <a:lnTo>
                  <a:pt x="15786543" y="0"/>
                </a:lnTo>
                <a:lnTo>
                  <a:pt x="15786543" y="7379025"/>
                </a:lnTo>
                <a:lnTo>
                  <a:pt x="0" y="7379025"/>
                </a:lnTo>
                <a:lnTo>
                  <a:pt x="0" y="0"/>
                </a:lnTo>
                <a:close/>
              </a:path>
            </a:pathLst>
          </a:custGeom>
          <a:blipFill>
            <a:blip r:embed="rId4"/>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IT21361272</a:t>
            </a:r>
            <a:r>
              <a:rPr lang="en-US" sz="2700">
                <a:solidFill>
                  <a:srgbClr val="000000"/>
                </a:solidFill>
                <a:latin typeface="Cambria"/>
                <a:ea typeface="Cambria"/>
                <a:cs typeface="Cambria"/>
                <a:sym typeface="Cambria"/>
              </a:rPr>
              <a:t>   |   Ellewela A.V.H</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3017097" y="773421"/>
            <a:ext cx="11670453" cy="804772"/>
          </a:xfrm>
          <a:prstGeom prst="rect">
            <a:avLst/>
          </a:prstGeom>
        </p:spPr>
        <p:txBody>
          <a:bodyPr anchor="t" rtlCol="false" tIns="0" lIns="0" bIns="0" rIns="0">
            <a:spAutoFit/>
          </a:bodyPr>
          <a:lstStyle/>
          <a:p>
            <a:pPr algn="ctr">
              <a:lnSpc>
                <a:spcPts val="5759"/>
              </a:lnSpc>
            </a:pPr>
            <a:r>
              <a:rPr lang="en-US" b="true" sz="4800">
                <a:solidFill>
                  <a:srgbClr val="002060"/>
                </a:solidFill>
                <a:latin typeface="Arimo Bold"/>
                <a:ea typeface="Arimo Bold"/>
                <a:cs typeface="Arimo Bold"/>
                <a:sym typeface="Arimo Bold"/>
              </a:rPr>
              <a:t>REFERENCES</a:t>
            </a:r>
          </a:p>
        </p:txBody>
      </p:sp>
      <p:sp>
        <p:nvSpPr>
          <p:cNvPr name="TextBox 13" id="13"/>
          <p:cNvSpPr txBox="true"/>
          <p:nvPr/>
        </p:nvSpPr>
        <p:spPr>
          <a:xfrm rot="0">
            <a:off x="778086" y="1676256"/>
            <a:ext cx="15933420" cy="5144422"/>
          </a:xfrm>
          <a:prstGeom prst="rect">
            <a:avLst/>
          </a:prstGeom>
        </p:spPr>
        <p:txBody>
          <a:bodyPr anchor="t" rtlCol="false" tIns="0" lIns="0" bIns="0" rIns="0">
            <a:spAutoFit/>
          </a:bodyPr>
          <a:lstStyle/>
          <a:p>
            <a:pPr algn="l">
              <a:lnSpc>
                <a:spcPts val="3240"/>
              </a:lnSpc>
            </a:pPr>
            <a:r>
              <a:rPr lang="en-US" sz="2700">
                <a:solidFill>
                  <a:srgbClr val="333333"/>
                </a:solidFill>
                <a:latin typeface="Cambria"/>
                <a:ea typeface="Cambria"/>
                <a:cs typeface="Cambria"/>
                <a:sym typeface="Cambria"/>
              </a:rPr>
              <a:t>[1] Employee Recognition, Task Performance, and OCB: Mediated and Moderated by Pride</a:t>
            </a:r>
            <a:r>
              <a:rPr lang="en-US" sz="2700">
                <a:solidFill>
                  <a:srgbClr val="000000"/>
                </a:solidFill>
                <a:latin typeface="Cambria"/>
                <a:ea typeface="Cambria"/>
                <a:cs typeface="Cambria"/>
                <a:sym typeface="Cambria"/>
              </a:rPr>
              <a:t>(</a:t>
            </a:r>
            <a:r>
              <a:rPr lang="en-US" sz="2700" u="sng">
                <a:solidFill>
                  <a:srgbClr val="F49100"/>
                </a:solidFill>
                <a:latin typeface="Cambria"/>
                <a:ea typeface="Cambria"/>
                <a:cs typeface="Cambria"/>
                <a:sym typeface="Cambria"/>
                <a:hlinkClick r:id="rId4" tooltip="https://www.mdpi.com/2071-1050/14/3/1631"/>
              </a:rPr>
              <a:t>https://www.mdpi.com/2071-1050/14/3/1631</a:t>
            </a:r>
            <a:r>
              <a:rPr lang="en-US" sz="2700">
                <a:solidFill>
                  <a:srgbClr val="000000"/>
                </a:solidFill>
                <a:latin typeface="Cambria"/>
                <a:ea typeface="Cambria"/>
                <a:cs typeface="Cambria"/>
                <a:sym typeface="Cambria"/>
              </a:rPr>
              <a:t> )</a:t>
            </a:r>
          </a:p>
          <a:p>
            <a:pPr algn="l">
              <a:lnSpc>
                <a:spcPts val="3240"/>
              </a:lnSpc>
            </a:pPr>
            <a:r>
              <a:rPr lang="en-US" sz="2700">
                <a:solidFill>
                  <a:srgbClr val="000000"/>
                </a:solidFill>
                <a:latin typeface="Cambria"/>
                <a:ea typeface="Cambria"/>
                <a:cs typeface="Cambria"/>
                <a:sym typeface="Cambria"/>
              </a:rPr>
              <a:t>[2] The Key Strategies for Measuring Employee Performance in Companies: A Systematic Review(</a:t>
            </a:r>
            <a:r>
              <a:rPr lang="en-US" sz="2700" u="sng">
                <a:solidFill>
                  <a:srgbClr val="F49100"/>
                </a:solidFill>
                <a:latin typeface="Cambria"/>
                <a:ea typeface="Cambria"/>
                <a:cs typeface="Cambria"/>
                <a:sym typeface="Cambria"/>
                <a:hlinkClick r:id="rId5" tooltip="https://www.researchgate.net/publication/367528681"/>
              </a:rPr>
              <a:t>https://www.researchgate.net/publication/367528681</a:t>
            </a:r>
            <a:r>
              <a:rPr lang="en-US" sz="2700">
                <a:solidFill>
                  <a:srgbClr val="000000"/>
                </a:solidFill>
                <a:latin typeface="Cambria"/>
                <a:ea typeface="Cambria"/>
                <a:cs typeface="Cambria"/>
                <a:sym typeface="Cambria"/>
              </a:rPr>
              <a:t> )</a:t>
            </a:r>
          </a:p>
          <a:p>
            <a:pPr algn="l">
              <a:lnSpc>
                <a:spcPts val="3240"/>
              </a:lnSpc>
            </a:pPr>
            <a:r>
              <a:rPr lang="en-US" sz="2700">
                <a:solidFill>
                  <a:srgbClr val="000000"/>
                </a:solidFill>
                <a:latin typeface="Cambria"/>
                <a:ea typeface="Cambria"/>
                <a:cs typeface="Cambria"/>
                <a:sym typeface="Cambria"/>
              </a:rPr>
              <a:t>[3] Role of Work Breaks in Well-Being and Performance(</a:t>
            </a:r>
            <a:r>
              <a:rPr lang="en-US" sz="2700" u="sng">
                <a:solidFill>
                  <a:srgbClr val="F49100"/>
                </a:solidFill>
                <a:latin typeface="Cambria"/>
                <a:ea typeface="Cambria"/>
                <a:cs typeface="Cambria"/>
                <a:sym typeface="Cambria"/>
                <a:hlinkClick r:id="rId6" tooltip="https://www.researchgate.net/publication/361913348_"/>
              </a:rPr>
              <a:t>https://www.researchgate.net/publication/361913348_</a:t>
            </a:r>
            <a:r>
              <a:rPr lang="en-US" sz="2700">
                <a:solidFill>
                  <a:srgbClr val="000000"/>
                </a:solidFill>
                <a:latin typeface="Cambria"/>
                <a:ea typeface="Cambria"/>
                <a:cs typeface="Cambria"/>
                <a:sym typeface="Cambria"/>
              </a:rPr>
              <a:t> )</a:t>
            </a:r>
          </a:p>
          <a:p>
            <a:pPr algn="l">
              <a:lnSpc>
                <a:spcPts val="3240"/>
              </a:lnSpc>
            </a:pPr>
            <a:r>
              <a:rPr lang="en-US" sz="2700">
                <a:solidFill>
                  <a:srgbClr val="000000"/>
                </a:solidFill>
                <a:latin typeface="Cambria"/>
                <a:ea typeface="Cambria"/>
                <a:cs typeface="Cambria"/>
                <a:sym typeface="Cambria"/>
              </a:rPr>
              <a:t>[4] Putting the System Into Performance Management Systems: A Review and Agenda for Performance Management Research(</a:t>
            </a:r>
            <a:r>
              <a:rPr lang="en-US" sz="2700" u="sng">
                <a:solidFill>
                  <a:srgbClr val="F49100"/>
                </a:solidFill>
                <a:latin typeface="Cambria"/>
                <a:ea typeface="Cambria"/>
                <a:cs typeface="Cambria"/>
                <a:sym typeface="Cambria"/>
                <a:hlinkClick r:id="rId7" tooltip="https://www.researchgate.net/publication/323040479_"/>
              </a:rPr>
              <a:t>https://www.researchgate.net/publication/323040479_</a:t>
            </a:r>
            <a:r>
              <a:rPr lang="en-US" sz="2700">
                <a:solidFill>
                  <a:srgbClr val="000000"/>
                </a:solidFill>
                <a:latin typeface="Cambria"/>
                <a:ea typeface="Cambria"/>
                <a:cs typeface="Cambria"/>
                <a:sym typeface="Cambria"/>
              </a:rPr>
              <a:t> )</a:t>
            </a:r>
          </a:p>
          <a:p>
            <a:pPr algn="l">
              <a:lnSpc>
                <a:spcPts val="3240"/>
              </a:lnSpc>
            </a:pPr>
            <a:r>
              <a:rPr lang="en-US" sz="2700">
                <a:solidFill>
                  <a:srgbClr val="333333"/>
                </a:solidFill>
                <a:latin typeface="Cambria"/>
                <a:ea typeface="Cambria"/>
                <a:cs typeface="Cambria"/>
                <a:sym typeface="Cambria"/>
              </a:rPr>
              <a:t>[5] Employee Recognition and Performance:A Field Experiment(</a:t>
            </a:r>
            <a:r>
              <a:rPr lang="en-US" sz="2700" u="sng">
                <a:solidFill>
                  <a:srgbClr val="F49100"/>
                </a:solidFill>
                <a:latin typeface="Cambria"/>
                <a:ea typeface="Cambria"/>
                <a:cs typeface="Cambria"/>
                <a:sym typeface="Cambria"/>
                <a:hlinkClick r:id="rId8" tooltip="https://people.duke.edu/~dandan/webfiles/PapersPayoff/Scarcity_02June2015.pd"/>
              </a:rPr>
              <a:t>https://people.duke.edu/~dandan/webfiles/PapersPayoff/Scarcity_02June2015.pd</a:t>
            </a:r>
            <a:r>
              <a:rPr lang="en-US" sz="2700">
                <a:solidFill>
                  <a:srgbClr val="333333"/>
                </a:solidFill>
                <a:latin typeface="Cambria"/>
                <a:ea typeface="Cambria"/>
                <a:cs typeface="Cambria"/>
                <a:sym typeface="Cambria"/>
              </a:rPr>
              <a:t>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10015359"/>
            <a:ext cx="18288000" cy="271643"/>
            <a:chOff x="0" y="0"/>
            <a:chExt cx="24384000" cy="362190"/>
          </a:xfrm>
        </p:grpSpPr>
        <p:sp>
          <p:nvSpPr>
            <p:cNvPr name="Freeform 6" id="6"/>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7" id="7"/>
          <p:cNvGrpSpPr/>
          <p:nvPr/>
        </p:nvGrpSpPr>
        <p:grpSpPr>
          <a:xfrm rot="0">
            <a:off x="15182850" y="209550"/>
            <a:ext cx="3009900" cy="3467100"/>
            <a:chOff x="0" y="0"/>
            <a:chExt cx="4013200" cy="4622800"/>
          </a:xfrm>
        </p:grpSpPr>
        <p:sp>
          <p:nvSpPr>
            <p:cNvPr name="Freeform 8" id="8"/>
            <p:cNvSpPr/>
            <p:nvPr/>
          </p:nvSpPr>
          <p:spPr>
            <a:xfrm flipH="false" flipV="false" rot="0">
              <a:off x="25400" y="25400"/>
              <a:ext cx="3962400" cy="4572000"/>
            </a:xfrm>
            <a:custGeom>
              <a:avLst/>
              <a:gdLst/>
              <a:ahLst/>
              <a:cxnLst/>
              <a:rect r="r" b="b" t="t" l="l"/>
              <a:pathLst>
                <a:path h="4572000" w="3962400">
                  <a:moveTo>
                    <a:pt x="0" y="0"/>
                  </a:moveTo>
                  <a:lnTo>
                    <a:pt x="3962400" y="0"/>
                  </a:lnTo>
                  <a:lnTo>
                    <a:pt x="3962400" y="4572000"/>
                  </a:lnTo>
                  <a:lnTo>
                    <a:pt x="0" y="4572000"/>
                  </a:lnTo>
                  <a:close/>
                </a:path>
              </a:pathLst>
            </a:custGeom>
            <a:solidFill>
              <a:srgbClr val="000000"/>
            </a:solidFill>
          </p:spPr>
        </p:sp>
        <p:sp>
          <p:nvSpPr>
            <p:cNvPr name="Freeform 9" id="9"/>
            <p:cNvSpPr/>
            <p:nvPr/>
          </p:nvSpPr>
          <p:spPr>
            <a:xfrm flipH="false" flipV="false" rot="0">
              <a:off x="0" y="0"/>
              <a:ext cx="4013200" cy="4622800"/>
            </a:xfrm>
            <a:custGeom>
              <a:avLst/>
              <a:gdLst/>
              <a:ahLst/>
              <a:cxnLst/>
              <a:rect r="r" b="b" t="t" l="l"/>
              <a:pathLst>
                <a:path h="4622800" w="4013200">
                  <a:moveTo>
                    <a:pt x="25400" y="0"/>
                  </a:moveTo>
                  <a:lnTo>
                    <a:pt x="3987800" y="0"/>
                  </a:lnTo>
                  <a:cubicBezTo>
                    <a:pt x="4001770" y="0"/>
                    <a:pt x="4013200" y="11430"/>
                    <a:pt x="4013200" y="25400"/>
                  </a:cubicBezTo>
                  <a:lnTo>
                    <a:pt x="4013200" y="4597400"/>
                  </a:lnTo>
                  <a:cubicBezTo>
                    <a:pt x="4013200" y="4611370"/>
                    <a:pt x="4001770" y="4622800"/>
                    <a:pt x="3987800" y="4622800"/>
                  </a:cubicBezTo>
                  <a:lnTo>
                    <a:pt x="25400" y="4622800"/>
                  </a:lnTo>
                  <a:cubicBezTo>
                    <a:pt x="11430" y="4622800"/>
                    <a:pt x="0" y="4611370"/>
                    <a:pt x="0" y="4597400"/>
                  </a:cubicBezTo>
                  <a:lnTo>
                    <a:pt x="0" y="25400"/>
                  </a:lnTo>
                  <a:cubicBezTo>
                    <a:pt x="0" y="11430"/>
                    <a:pt x="11430" y="0"/>
                    <a:pt x="25400" y="0"/>
                  </a:cubicBezTo>
                  <a:moveTo>
                    <a:pt x="25400" y="50800"/>
                  </a:moveTo>
                  <a:lnTo>
                    <a:pt x="25400" y="25400"/>
                  </a:lnTo>
                  <a:lnTo>
                    <a:pt x="50800" y="25400"/>
                  </a:lnTo>
                  <a:lnTo>
                    <a:pt x="50800" y="4597400"/>
                  </a:lnTo>
                  <a:lnTo>
                    <a:pt x="25400" y="4597400"/>
                  </a:lnTo>
                  <a:lnTo>
                    <a:pt x="25400" y="4572000"/>
                  </a:lnTo>
                  <a:lnTo>
                    <a:pt x="3987800" y="4572000"/>
                  </a:lnTo>
                  <a:lnTo>
                    <a:pt x="3987800" y="4597400"/>
                  </a:lnTo>
                  <a:lnTo>
                    <a:pt x="3962400" y="4597400"/>
                  </a:lnTo>
                  <a:lnTo>
                    <a:pt x="3962400" y="25400"/>
                  </a:lnTo>
                  <a:lnTo>
                    <a:pt x="3987800" y="25400"/>
                  </a:lnTo>
                  <a:lnTo>
                    <a:pt x="3987800" y="50800"/>
                  </a:lnTo>
                  <a:lnTo>
                    <a:pt x="25400" y="50800"/>
                  </a:lnTo>
                  <a:close/>
                </a:path>
              </a:pathLst>
            </a:custGeom>
            <a:solidFill>
              <a:srgbClr val="000000"/>
            </a:solidFill>
          </p:spPr>
        </p:sp>
        <p:sp>
          <p:nvSpPr>
            <p:cNvPr name="TextBox 10" id="10"/>
            <p:cNvSpPr txBox="true"/>
            <p:nvPr/>
          </p:nvSpPr>
          <p:spPr>
            <a:xfrm>
              <a:off x="0" y="-19050"/>
              <a:ext cx="4013200" cy="4641850"/>
            </a:xfrm>
            <a:prstGeom prst="rect">
              <a:avLst/>
            </a:prstGeom>
          </p:spPr>
          <p:txBody>
            <a:bodyPr anchor="ctr" rtlCol="false" tIns="50800" lIns="50800" bIns="50800" rIns="50800"/>
            <a:lstStyle/>
            <a:p>
              <a:pPr algn="ctr">
                <a:lnSpc>
                  <a:spcPts val="3240"/>
                </a:lnSpc>
              </a:pPr>
              <a:r>
                <a:rPr lang="en-US" sz="2700">
                  <a:solidFill>
                    <a:srgbClr val="FFFFFF"/>
                  </a:solidFill>
                  <a:latin typeface="Cambria"/>
                  <a:ea typeface="Cambria"/>
                  <a:cs typeface="Cambria"/>
                  <a:sym typeface="Cambria"/>
                </a:rPr>
                <a:t>Student Must add a professional photo to this cage</a:t>
              </a:r>
            </a:p>
          </p:txBody>
        </p:sp>
      </p:grpSp>
      <p:sp>
        <p:nvSpPr>
          <p:cNvPr name="TextBox 11" id="11"/>
          <p:cNvSpPr txBox="true"/>
          <p:nvPr/>
        </p:nvSpPr>
        <p:spPr>
          <a:xfrm rot="0">
            <a:off x="2253453" y="6876155"/>
            <a:ext cx="15361920" cy="1980247"/>
          </a:xfrm>
          <a:prstGeom prst="rect">
            <a:avLst/>
          </a:prstGeom>
        </p:spPr>
        <p:txBody>
          <a:bodyPr anchor="t" rtlCol="false" tIns="0" lIns="0" bIns="0" rIns="0">
            <a:spAutoFit/>
          </a:bodyPr>
          <a:lstStyle/>
          <a:p>
            <a:pPr algn="l">
              <a:lnSpc>
                <a:spcPts val="7200"/>
              </a:lnSpc>
            </a:pPr>
            <a:r>
              <a:rPr lang="en-US" sz="6000" b="true">
                <a:solidFill>
                  <a:srgbClr val="000000"/>
                </a:solidFill>
                <a:latin typeface="Arimo Bold"/>
                <a:ea typeface="Arimo Bold"/>
                <a:cs typeface="Arimo Bold"/>
                <a:sym typeface="Arimo Bold"/>
              </a:rPr>
              <a:t>IT21031748 | Rathnayaka k.p.y.n</a:t>
            </a:r>
          </a:p>
        </p:txBody>
      </p:sp>
      <p:sp>
        <p:nvSpPr>
          <p:cNvPr name="TextBox 12" id="12"/>
          <p:cNvSpPr txBox="true"/>
          <p:nvPr/>
        </p:nvSpPr>
        <p:spPr>
          <a:xfrm rot="0">
            <a:off x="2253453" y="6325077"/>
            <a:ext cx="15361920" cy="2177890"/>
          </a:xfrm>
          <a:prstGeom prst="rect">
            <a:avLst/>
          </a:prstGeom>
        </p:spPr>
        <p:txBody>
          <a:bodyPr anchor="t" rtlCol="false" tIns="0" lIns="0" bIns="0" rIns="0">
            <a:spAutoFit/>
          </a:bodyPr>
          <a:lstStyle/>
          <a:p>
            <a:pPr algn="l">
              <a:lnSpc>
                <a:spcPts val="3600"/>
              </a:lnSpc>
            </a:pPr>
            <a:r>
              <a:rPr lang="en-US" sz="3000">
                <a:solidFill>
                  <a:srgbClr val="898989"/>
                </a:solidFill>
                <a:latin typeface="Cambria"/>
                <a:ea typeface="Cambria"/>
                <a:cs typeface="Cambria"/>
                <a:sym typeface="Cambria"/>
              </a:rPr>
              <a:t>BSc (Hons) Degree in Information Technology (specialization in Information Technology ) </a:t>
            </a:r>
          </a:p>
        </p:txBody>
      </p:sp>
      <p:grpSp>
        <p:nvGrpSpPr>
          <p:cNvPr name="Group 13" id="13"/>
          <p:cNvGrpSpPr/>
          <p:nvPr/>
        </p:nvGrpSpPr>
        <p:grpSpPr>
          <a:xfrm rot="2431879">
            <a:off x="1953425" y="-2957497"/>
            <a:ext cx="1256822" cy="11851569"/>
            <a:chOff x="0" y="0"/>
            <a:chExt cx="1675762" cy="15802092"/>
          </a:xfrm>
        </p:grpSpPr>
        <p:sp>
          <p:nvSpPr>
            <p:cNvPr name="Freeform 14" id="14"/>
            <p:cNvSpPr/>
            <p:nvPr/>
          </p:nvSpPr>
          <p:spPr>
            <a:xfrm flipH="false" flipV="false" rot="0">
              <a:off x="0" y="0"/>
              <a:ext cx="1675765" cy="15802102"/>
            </a:xfrm>
            <a:custGeom>
              <a:avLst/>
              <a:gdLst/>
              <a:ahLst/>
              <a:cxnLst/>
              <a:rect r="r" b="b" t="t" l="l"/>
              <a:pathLst>
                <a:path h="15802102" w="1675765">
                  <a:moveTo>
                    <a:pt x="0" y="15802102"/>
                  </a:moveTo>
                  <a:lnTo>
                    <a:pt x="418973" y="0"/>
                  </a:lnTo>
                  <a:lnTo>
                    <a:pt x="1675765" y="0"/>
                  </a:lnTo>
                  <a:lnTo>
                    <a:pt x="1256792" y="15802102"/>
                  </a:lnTo>
                  <a:close/>
                </a:path>
              </a:pathLst>
            </a:custGeom>
            <a:gradFill rotWithShape="true">
              <a:gsLst>
                <a:gs pos="0">
                  <a:srgbClr val="006991">
                    <a:alpha val="100000"/>
                  </a:srgbClr>
                </a:gs>
                <a:gs pos="48000">
                  <a:srgbClr val="00A3E2">
                    <a:alpha val="100000"/>
                  </a:srgbClr>
                </a:gs>
                <a:gs pos="100000">
                  <a:srgbClr val="4FCEFF">
                    <a:alpha val="100000"/>
                  </a:srgbClr>
                </a:gs>
              </a:gsLst>
              <a:lin ang="16200000"/>
            </a:gradFill>
          </p:spPr>
        </p:sp>
      </p:grpSp>
      <p:sp>
        <p:nvSpPr>
          <p:cNvPr name="Freeform 15" id="15"/>
          <p:cNvSpPr/>
          <p:nvPr/>
        </p:nvSpPr>
        <p:spPr>
          <a:xfrm flipH="false" flipV="false" rot="0">
            <a:off x="15051988" y="214312"/>
            <a:ext cx="3124200" cy="3600450"/>
          </a:xfrm>
          <a:custGeom>
            <a:avLst/>
            <a:gdLst/>
            <a:ahLst/>
            <a:cxnLst/>
            <a:rect r="r" b="b" t="t" l="l"/>
            <a:pathLst>
              <a:path h="3600450" w="3124200">
                <a:moveTo>
                  <a:pt x="0" y="0"/>
                </a:moveTo>
                <a:lnTo>
                  <a:pt x="3124200" y="0"/>
                </a:lnTo>
                <a:lnTo>
                  <a:pt x="3124200" y="3600450"/>
                </a:lnTo>
                <a:lnTo>
                  <a:pt x="0" y="3600450"/>
                </a:lnTo>
                <a:lnTo>
                  <a:pt x="0" y="0"/>
                </a:lnTo>
                <a:close/>
              </a:path>
            </a:pathLst>
          </a:custGeom>
          <a:blipFill>
            <a:blip r:embed="rId4"/>
            <a:stretch>
              <a:fillRect l="-132" t="0" r="-132"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sp>
        <p:nvSpPr>
          <p:cNvPr name="Freeform 5" id="5" descr="A hand holding a pen  Description automatically generated"/>
          <p:cNvSpPr/>
          <p:nvPr/>
        </p:nvSpPr>
        <p:spPr>
          <a:xfrm flipH="false" flipV="false" rot="0">
            <a:off x="0" y="0"/>
            <a:ext cx="9564458" cy="9269613"/>
          </a:xfrm>
          <a:custGeom>
            <a:avLst/>
            <a:gdLst/>
            <a:ahLst/>
            <a:cxnLst/>
            <a:rect r="r" b="b" t="t" l="l"/>
            <a:pathLst>
              <a:path h="9269613" w="9564458">
                <a:moveTo>
                  <a:pt x="0" y="0"/>
                </a:moveTo>
                <a:lnTo>
                  <a:pt x="9564458" y="0"/>
                </a:lnTo>
                <a:lnTo>
                  <a:pt x="9564458" y="9269613"/>
                </a:lnTo>
                <a:lnTo>
                  <a:pt x="0" y="9269613"/>
                </a:lnTo>
                <a:lnTo>
                  <a:pt x="0" y="0"/>
                </a:lnTo>
                <a:close/>
              </a:path>
            </a:pathLst>
          </a:custGeom>
          <a:blipFill>
            <a:blip r:embed="rId3"/>
            <a:stretch>
              <a:fillRect l="0" t="0" r="0" b="0"/>
            </a:stretch>
          </a:blipFill>
        </p:spPr>
      </p:sp>
      <p:sp>
        <p:nvSpPr>
          <p:cNvPr name="TextBox 6" id="6"/>
          <p:cNvSpPr txBox="true"/>
          <p:nvPr/>
        </p:nvSpPr>
        <p:spPr>
          <a:xfrm rot="0">
            <a:off x="11251692" y="617160"/>
            <a:ext cx="3931920" cy="906632"/>
          </a:xfrm>
          <a:prstGeom prst="rect">
            <a:avLst/>
          </a:prstGeom>
        </p:spPr>
        <p:txBody>
          <a:bodyPr anchor="t" rtlCol="false" tIns="0" lIns="0" bIns="0" rIns="0">
            <a:spAutoFit/>
          </a:bodyPr>
          <a:lstStyle/>
          <a:p>
            <a:pPr algn="l">
              <a:lnSpc>
                <a:spcPts val="6480"/>
              </a:lnSpc>
            </a:pPr>
            <a:r>
              <a:rPr lang="en-US" sz="5400" b="true">
                <a:solidFill>
                  <a:srgbClr val="002060"/>
                </a:solidFill>
                <a:latin typeface="Arimo Bold"/>
                <a:ea typeface="Arimo Bold"/>
                <a:cs typeface="Arimo Bold"/>
                <a:sym typeface="Arimo Bold"/>
              </a:rPr>
              <a:t>Content</a:t>
            </a:r>
          </a:p>
        </p:txBody>
      </p:sp>
      <p:sp>
        <p:nvSpPr>
          <p:cNvPr name="TextBox 7" id="7"/>
          <p:cNvSpPr txBox="true"/>
          <p:nvPr/>
        </p:nvSpPr>
        <p:spPr>
          <a:xfrm rot="0">
            <a:off x="11256180" y="1635456"/>
            <a:ext cx="8037743" cy="5127066"/>
          </a:xfrm>
          <a:prstGeom prst="rect">
            <a:avLst/>
          </a:prstGeom>
        </p:spPr>
        <p:txBody>
          <a:bodyPr anchor="t" rtlCol="false" tIns="0" lIns="0" bIns="0" rIns="0">
            <a:spAutoFit/>
          </a:bodyPr>
          <a:lstStyle/>
          <a:p>
            <a:pPr algn="l" marL="488632" indent="-244316" lvl="1">
              <a:lnSpc>
                <a:spcPts val="4860"/>
              </a:lnSpc>
              <a:buAutoNum type="arabicPeriod" startAt="1"/>
            </a:pPr>
            <a:r>
              <a:rPr lang="en-US" sz="2700">
                <a:solidFill>
                  <a:srgbClr val="000000"/>
                </a:solidFill>
                <a:latin typeface="Arimo"/>
                <a:ea typeface="Arimo"/>
                <a:cs typeface="Arimo"/>
                <a:sym typeface="Arimo"/>
              </a:rPr>
              <a:t>Introduction</a:t>
            </a:r>
          </a:p>
          <a:p>
            <a:pPr algn="l" marL="488632" indent="-244316" lvl="1">
              <a:lnSpc>
                <a:spcPts val="4860"/>
              </a:lnSpc>
              <a:buAutoNum type="arabicPeriod" startAt="1"/>
            </a:pPr>
            <a:r>
              <a:rPr lang="en-US" sz="2700">
                <a:solidFill>
                  <a:srgbClr val="000000"/>
                </a:solidFill>
                <a:latin typeface="Arimo"/>
                <a:ea typeface="Arimo"/>
                <a:cs typeface="Arimo"/>
                <a:sym typeface="Arimo"/>
              </a:rPr>
              <a:t>Research Question</a:t>
            </a:r>
          </a:p>
          <a:p>
            <a:pPr algn="l" marL="488632" indent="-244316" lvl="1">
              <a:lnSpc>
                <a:spcPts val="4860"/>
              </a:lnSpc>
              <a:buAutoNum type="arabicPeriod" startAt="1"/>
            </a:pPr>
            <a:r>
              <a:rPr lang="en-US" sz="2700">
                <a:solidFill>
                  <a:srgbClr val="000000"/>
                </a:solidFill>
                <a:latin typeface="Arimo"/>
                <a:ea typeface="Arimo"/>
                <a:cs typeface="Arimo"/>
                <a:sym typeface="Arimo"/>
              </a:rPr>
              <a:t>Objectives</a:t>
            </a:r>
          </a:p>
          <a:p>
            <a:pPr algn="l" marL="488632" indent="-244316" lvl="1">
              <a:lnSpc>
                <a:spcPts val="4860"/>
              </a:lnSpc>
              <a:buAutoNum type="arabicPeriod" startAt="1"/>
            </a:pPr>
            <a:r>
              <a:rPr lang="en-US" sz="2700">
                <a:solidFill>
                  <a:srgbClr val="000000"/>
                </a:solidFill>
                <a:latin typeface="Arimo"/>
                <a:ea typeface="Arimo"/>
                <a:cs typeface="Arimo"/>
                <a:sym typeface="Arimo"/>
              </a:rPr>
              <a:t>System Overview Diagram</a:t>
            </a:r>
          </a:p>
          <a:p>
            <a:pPr algn="l" marL="488632" indent="-244316" lvl="1">
              <a:lnSpc>
                <a:spcPts val="4860"/>
              </a:lnSpc>
              <a:buAutoNum type="arabicPeriod" startAt="1"/>
            </a:pPr>
            <a:r>
              <a:rPr lang="en-US" sz="2700">
                <a:solidFill>
                  <a:srgbClr val="000000"/>
                </a:solidFill>
                <a:latin typeface="Arimo"/>
                <a:ea typeface="Arimo"/>
                <a:cs typeface="Arimo"/>
                <a:sym typeface="Arimo"/>
              </a:rPr>
              <a:t>Technologies</a:t>
            </a:r>
          </a:p>
          <a:p>
            <a:pPr algn="l" marL="488632" indent="-244316" lvl="1">
              <a:lnSpc>
                <a:spcPts val="4860"/>
              </a:lnSpc>
              <a:buAutoNum type="arabicPeriod" startAt="1"/>
            </a:pPr>
            <a:r>
              <a:rPr lang="en-US" sz="2700">
                <a:solidFill>
                  <a:srgbClr val="000000"/>
                </a:solidFill>
                <a:latin typeface="Arimo"/>
                <a:ea typeface="Arimo"/>
                <a:cs typeface="Arimo"/>
                <a:sym typeface="Arimo"/>
              </a:rPr>
              <a:t>Individual Components Section</a:t>
            </a:r>
          </a:p>
          <a:p>
            <a:pPr algn="l" marL="488632" indent="-244316" lvl="1">
              <a:lnSpc>
                <a:spcPts val="4860"/>
              </a:lnSpc>
              <a:buAutoNum type="arabicPeriod" startAt="1"/>
            </a:pPr>
            <a:r>
              <a:rPr lang="en-US" sz="2700">
                <a:solidFill>
                  <a:srgbClr val="000000"/>
                </a:solidFill>
                <a:latin typeface="Arimo"/>
                <a:ea typeface="Arimo"/>
                <a:cs typeface="Arimo"/>
                <a:sym typeface="Arimo"/>
              </a:rPr>
              <a:t>Commercialization Aspects</a:t>
            </a:r>
          </a:p>
          <a:p>
            <a:pPr algn="l" marL="488632" indent="-244316" lvl="1">
              <a:lnSpc>
                <a:spcPts val="4860"/>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4"/>
            <a:stretch>
              <a:fillRect l="0" t="0" r="0" b="0"/>
            </a:stretch>
          </a:blipFill>
        </p:spPr>
      </p:sp>
      <p:sp>
        <p:nvSpPr>
          <p:cNvPr name="TextBox 12" id="12"/>
          <p:cNvSpPr txBox="true"/>
          <p:nvPr/>
        </p:nvSpPr>
        <p:spPr>
          <a:xfrm rot="0">
            <a:off x="7115332" y="956512"/>
            <a:ext cx="4998720" cy="712440"/>
          </a:xfrm>
          <a:prstGeom prst="rect">
            <a:avLst/>
          </a:prstGeom>
        </p:spPr>
        <p:txBody>
          <a:bodyPr anchor="t" rtlCol="false" tIns="0" lIns="0" bIns="0" rIns="0">
            <a:spAutoFit/>
          </a:bodyPr>
          <a:lstStyle/>
          <a:p>
            <a:pPr algn="ctr">
              <a:lnSpc>
                <a:spcPts val="5040"/>
              </a:lnSpc>
            </a:pPr>
            <a:r>
              <a:rPr lang="en-US" sz="4200" b="true">
                <a:solidFill>
                  <a:srgbClr val="002060"/>
                </a:solidFill>
                <a:latin typeface="Arimo Bold"/>
                <a:ea typeface="Arimo Bold"/>
                <a:cs typeface="Arimo Bold"/>
                <a:sym typeface="Arimo Bold"/>
              </a:rPr>
              <a:t>COMPONENT 02</a:t>
            </a:r>
          </a:p>
        </p:txBody>
      </p:sp>
      <p:sp>
        <p:nvSpPr>
          <p:cNvPr name="TextBox 13" id="13"/>
          <p:cNvSpPr txBox="true"/>
          <p:nvPr/>
        </p:nvSpPr>
        <p:spPr>
          <a:xfrm rot="0">
            <a:off x="5031078" y="2081688"/>
            <a:ext cx="8886244" cy="1737628"/>
          </a:xfrm>
          <a:prstGeom prst="rect">
            <a:avLst/>
          </a:prstGeom>
        </p:spPr>
        <p:txBody>
          <a:bodyPr anchor="t" rtlCol="false" tIns="0" lIns="0" bIns="0" rIns="0">
            <a:spAutoFit/>
          </a:bodyPr>
          <a:lstStyle/>
          <a:p>
            <a:pPr algn="ctr">
              <a:lnSpc>
                <a:spcPts val="4320"/>
              </a:lnSpc>
            </a:pPr>
            <a:r>
              <a:rPr lang="en-US" sz="3600" b="true">
                <a:solidFill>
                  <a:srgbClr val="002060"/>
                </a:solidFill>
                <a:latin typeface="Arimo Bold"/>
                <a:ea typeface="Arimo Bold"/>
                <a:cs typeface="Arimo Bold"/>
                <a:sym typeface="Arimo Bold"/>
              </a:rPr>
              <a:t>Recognized the employee behaviour and identify the improvements as a percentage. </a:t>
            </a:r>
          </a:p>
        </p:txBody>
      </p:sp>
      <p:sp>
        <p:nvSpPr>
          <p:cNvPr name="Freeform 14" id="14" descr="A group of people standing on a blue background  Description automatically generated"/>
          <p:cNvSpPr/>
          <p:nvPr/>
        </p:nvSpPr>
        <p:spPr>
          <a:xfrm flipH="false" flipV="false" rot="0">
            <a:off x="3987800" y="3916682"/>
            <a:ext cx="10972800" cy="5764106"/>
          </a:xfrm>
          <a:custGeom>
            <a:avLst/>
            <a:gdLst/>
            <a:ahLst/>
            <a:cxnLst/>
            <a:rect r="r" b="b" t="t" l="l"/>
            <a:pathLst>
              <a:path h="5764106" w="10972800">
                <a:moveTo>
                  <a:pt x="0" y="0"/>
                </a:moveTo>
                <a:lnTo>
                  <a:pt x="10972799" y="0"/>
                </a:lnTo>
                <a:lnTo>
                  <a:pt x="10972799" y="5764105"/>
                </a:lnTo>
                <a:lnTo>
                  <a:pt x="0" y="5764105"/>
                </a:lnTo>
                <a:lnTo>
                  <a:pt x="0" y="0"/>
                </a:lnTo>
                <a:close/>
              </a:path>
            </a:pathLst>
          </a:custGeom>
          <a:blipFill>
            <a:blip r:embed="rId5"/>
            <a:stretch>
              <a:fillRect l="0" t="-3566" r="0" b="-3566"/>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440184" y="781887"/>
            <a:ext cx="5043267" cy="804773"/>
          </a:xfrm>
          <a:prstGeom prst="rect">
            <a:avLst/>
          </a:prstGeom>
        </p:spPr>
        <p:txBody>
          <a:bodyPr anchor="t" rtlCol="false" tIns="0" lIns="0" bIns="0" rIns="0">
            <a:spAutoFit/>
          </a:bodyPr>
          <a:lstStyle/>
          <a:p>
            <a:pPr algn="l" marL="868680" indent="-434340" lvl="1">
              <a:lnSpc>
                <a:spcPts val="5759"/>
              </a:lnSpc>
              <a:buFont typeface="Arial"/>
              <a:buChar char="•"/>
            </a:pPr>
            <a:r>
              <a:rPr lang="en-US" b="true" sz="4800">
                <a:solidFill>
                  <a:srgbClr val="002060"/>
                </a:solidFill>
                <a:latin typeface="Arimo Bold"/>
                <a:ea typeface="Arimo Bold"/>
                <a:cs typeface="Arimo Bold"/>
                <a:sym typeface="Arimo Bold"/>
              </a:rPr>
              <a:t>BACKGROUND</a:t>
            </a:r>
          </a:p>
        </p:txBody>
      </p:sp>
      <p:sp>
        <p:nvSpPr>
          <p:cNvPr name="TextBox 13" id="13"/>
          <p:cNvSpPr txBox="true"/>
          <p:nvPr/>
        </p:nvSpPr>
        <p:spPr>
          <a:xfrm rot="0">
            <a:off x="440184" y="5588470"/>
            <a:ext cx="5520832" cy="804772"/>
          </a:xfrm>
          <a:prstGeom prst="rect">
            <a:avLst/>
          </a:prstGeom>
        </p:spPr>
        <p:txBody>
          <a:bodyPr anchor="t" rtlCol="false" tIns="0" lIns="0" bIns="0" rIns="0">
            <a:spAutoFit/>
          </a:bodyPr>
          <a:lstStyle/>
          <a:p>
            <a:pPr algn="l" marL="868680" indent="-434340" lvl="1">
              <a:lnSpc>
                <a:spcPts val="5759"/>
              </a:lnSpc>
              <a:buFont typeface="Arial"/>
              <a:buChar char="•"/>
            </a:pPr>
            <a:r>
              <a:rPr lang="en-US" b="true" sz="4800">
                <a:solidFill>
                  <a:srgbClr val="002060"/>
                </a:solidFill>
                <a:latin typeface="Arimo Bold"/>
                <a:ea typeface="Arimo Bold"/>
                <a:cs typeface="Arimo Bold"/>
                <a:sym typeface="Arimo Bold"/>
              </a:rPr>
              <a:t>RESEARCH GAP</a:t>
            </a:r>
          </a:p>
        </p:txBody>
      </p:sp>
      <p:sp>
        <p:nvSpPr>
          <p:cNvPr name="TextBox 14" id="14"/>
          <p:cNvSpPr txBox="true"/>
          <p:nvPr/>
        </p:nvSpPr>
        <p:spPr>
          <a:xfrm rot="0">
            <a:off x="636404" y="1986261"/>
            <a:ext cx="15009460" cy="2836098"/>
          </a:xfrm>
          <a:prstGeom prst="rect">
            <a:avLst/>
          </a:prstGeom>
        </p:spPr>
        <p:txBody>
          <a:bodyPr anchor="t" rtlCol="false" tIns="0" lIns="0" bIns="0" rIns="0">
            <a:spAutoFit/>
          </a:bodyPr>
          <a:lstStyle/>
          <a:p>
            <a:pPr algn="l" marL="542925" indent="-271462" lvl="1">
              <a:lnSpc>
                <a:spcPts val="3600"/>
              </a:lnSpc>
              <a:buFont typeface="Arial"/>
              <a:buChar char="•"/>
            </a:pPr>
            <a:r>
              <a:rPr lang="en-US" sz="3000">
                <a:solidFill>
                  <a:srgbClr val="000000"/>
                </a:solidFill>
                <a:latin typeface="Arimo"/>
                <a:ea typeface="Arimo"/>
                <a:cs typeface="Arimo"/>
                <a:sym typeface="Arimo"/>
              </a:rPr>
              <a:t>Track key metrics such as attendance, delivery times, task completion, and customer feedback.</a:t>
            </a:r>
          </a:p>
          <a:p>
            <a:pPr algn="l" marL="542925" indent="-271462" lvl="1">
              <a:lnSpc>
                <a:spcPts val="3600"/>
              </a:lnSpc>
              <a:buFont typeface="Arial"/>
              <a:buChar char="•"/>
            </a:pPr>
            <a:r>
              <a:rPr lang="en-US" sz="3000">
                <a:solidFill>
                  <a:srgbClr val="000000"/>
                </a:solidFill>
                <a:latin typeface="Arimo"/>
                <a:ea typeface="Arimo"/>
                <a:cs typeface="Arimo"/>
                <a:sym typeface="Arimo"/>
              </a:rPr>
              <a:t> Analyze employee behaviour across various time frames (peak hours, holidays, etc.) to identify patterns and workload distribution. </a:t>
            </a:r>
          </a:p>
          <a:p>
            <a:pPr algn="l" marL="542925" indent="-271462" lvl="1">
              <a:lnSpc>
                <a:spcPts val="3600"/>
              </a:lnSpc>
              <a:buFont typeface="Arial"/>
              <a:buChar char="•"/>
            </a:pPr>
            <a:r>
              <a:rPr lang="en-US" sz="3000">
                <a:solidFill>
                  <a:srgbClr val="000000"/>
                </a:solidFill>
                <a:latin typeface="Arimo"/>
                <a:ea typeface="Arimo"/>
                <a:cs typeface="Arimo"/>
                <a:sym typeface="Arimo"/>
              </a:rPr>
              <a:t>Evaluate the need for additional staffing during peak times or reduced staffing during off-peak periods using historical data</a:t>
            </a:r>
          </a:p>
        </p:txBody>
      </p:sp>
      <p:sp>
        <p:nvSpPr>
          <p:cNvPr name="TextBox 15" id="15"/>
          <p:cNvSpPr txBox="true"/>
          <p:nvPr/>
        </p:nvSpPr>
        <p:spPr>
          <a:xfrm rot="0">
            <a:off x="636404" y="6839012"/>
            <a:ext cx="14439053" cy="1912769"/>
          </a:xfrm>
          <a:prstGeom prst="rect">
            <a:avLst/>
          </a:prstGeom>
        </p:spPr>
        <p:txBody>
          <a:bodyPr anchor="t" rtlCol="false" tIns="0" lIns="0" bIns="0" rIns="0">
            <a:spAutoFit/>
          </a:bodyPr>
          <a:lstStyle/>
          <a:p>
            <a:pPr algn="l" marL="542925" indent="-271462" lvl="1">
              <a:lnSpc>
                <a:spcPts val="3600"/>
              </a:lnSpc>
              <a:buFont typeface="Arial"/>
              <a:buChar char="•"/>
            </a:pPr>
            <a:r>
              <a:rPr lang="en-US" sz="3000">
                <a:solidFill>
                  <a:srgbClr val="000000"/>
                </a:solidFill>
                <a:latin typeface="Arimo"/>
                <a:ea typeface="Arimo"/>
                <a:cs typeface="Arimo"/>
                <a:sym typeface="Arimo"/>
              </a:rPr>
              <a:t>The research gap highlights a lack of comprehensive systems integrating employee performance tracking, workload analysis, coverage optimization during peak times, and forecasted scheduling tools, which existing studies address only partially.</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902602" y="773421"/>
            <a:ext cx="7340161" cy="804772"/>
          </a:xfrm>
          <a:prstGeom prst="rect">
            <a:avLst/>
          </a:prstGeom>
        </p:spPr>
        <p:txBody>
          <a:bodyPr anchor="t" rtlCol="false" tIns="0" lIns="0" bIns="0" rIns="0">
            <a:spAutoFit/>
          </a:bodyPr>
          <a:lstStyle/>
          <a:p>
            <a:pPr algn="l" marL="868680" indent="-434340" lvl="1">
              <a:lnSpc>
                <a:spcPts val="5759"/>
              </a:lnSpc>
              <a:buFont typeface="Arial"/>
              <a:buChar char="•"/>
            </a:pPr>
            <a:r>
              <a:rPr lang="en-US" b="true" sz="4800">
                <a:solidFill>
                  <a:srgbClr val="002060"/>
                </a:solidFill>
                <a:latin typeface="Arimo Bold"/>
                <a:ea typeface="Arimo Bold"/>
                <a:cs typeface="Arimo Bold"/>
                <a:sym typeface="Arimo Bold"/>
              </a:rPr>
              <a:t>RESEARCH PROBLEM</a:t>
            </a:r>
          </a:p>
        </p:txBody>
      </p:sp>
      <p:sp>
        <p:nvSpPr>
          <p:cNvPr name="Freeform 13" id="13" descr="A person sitting at a computer  Description automatically generated"/>
          <p:cNvSpPr/>
          <p:nvPr/>
        </p:nvSpPr>
        <p:spPr>
          <a:xfrm flipH="false" flipV="false" rot="0">
            <a:off x="9489834" y="2260600"/>
            <a:ext cx="7317798" cy="6172200"/>
          </a:xfrm>
          <a:custGeom>
            <a:avLst/>
            <a:gdLst/>
            <a:ahLst/>
            <a:cxnLst/>
            <a:rect r="r" b="b" t="t" l="l"/>
            <a:pathLst>
              <a:path h="6172200" w="7317798">
                <a:moveTo>
                  <a:pt x="0" y="0"/>
                </a:moveTo>
                <a:lnTo>
                  <a:pt x="7317798" y="0"/>
                </a:lnTo>
                <a:lnTo>
                  <a:pt x="7317798" y="6172200"/>
                </a:lnTo>
                <a:lnTo>
                  <a:pt x="0" y="6172200"/>
                </a:lnTo>
                <a:lnTo>
                  <a:pt x="0" y="0"/>
                </a:lnTo>
                <a:close/>
              </a:path>
            </a:pathLst>
          </a:custGeom>
          <a:blipFill>
            <a:blip r:embed="rId4"/>
            <a:stretch>
              <a:fillRect l="0" t="0" r="0" b="0"/>
            </a:stretch>
          </a:blipFill>
        </p:spPr>
      </p:sp>
      <p:sp>
        <p:nvSpPr>
          <p:cNvPr name="TextBox 14" id="14"/>
          <p:cNvSpPr txBox="true"/>
          <p:nvPr/>
        </p:nvSpPr>
        <p:spPr>
          <a:xfrm rot="0">
            <a:off x="903223" y="2112094"/>
            <a:ext cx="8990753" cy="3614061"/>
          </a:xfrm>
          <a:prstGeom prst="rect">
            <a:avLst/>
          </a:prstGeom>
        </p:spPr>
        <p:txBody>
          <a:bodyPr anchor="t" rtlCol="false" tIns="0" lIns="0" bIns="0" rIns="0">
            <a:spAutoFit/>
          </a:bodyPr>
          <a:lstStyle/>
          <a:p>
            <a:pPr algn="just">
              <a:lnSpc>
                <a:spcPts val="5400"/>
              </a:lnSpc>
            </a:pPr>
            <a:r>
              <a:rPr lang="en-US" sz="3000">
                <a:solidFill>
                  <a:srgbClr val="000000"/>
                </a:solidFill>
                <a:latin typeface="Arimo"/>
                <a:ea typeface="Arimo"/>
                <a:cs typeface="Arimo"/>
                <a:sym typeface="Arimo"/>
              </a:rPr>
              <a:t>Machine learning enhances workforce management by predicting staffing needs, optimizing employee performance, and improving delivery times through behavior analysis, key performance metrics, and predictive staffing solutions. </a:t>
            </a:r>
            <a:r>
              <a:rPr lang="en-US" sz="3000">
                <a:solidFill>
                  <a:srgbClr val="FF0000"/>
                </a:solidFill>
                <a:latin typeface="Arimo"/>
                <a:ea typeface="Arimo"/>
                <a:cs typeface="Arimo"/>
                <a:sym typeface="Arimo"/>
              </a:rPr>
              <a:t>?</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336973" y="613984"/>
            <a:ext cx="7276252" cy="804772"/>
          </a:xfrm>
          <a:prstGeom prst="rect">
            <a:avLst/>
          </a:prstGeom>
        </p:spPr>
        <p:txBody>
          <a:bodyPr anchor="t" rtlCol="false" tIns="0" lIns="0" bIns="0" rIns="0">
            <a:spAutoFit/>
          </a:bodyPr>
          <a:lstStyle/>
          <a:p>
            <a:pPr algn="ctr" marL="868680" indent="-434340" lvl="1">
              <a:lnSpc>
                <a:spcPts val="5759"/>
              </a:lnSpc>
              <a:buFont typeface="Arial"/>
              <a:buChar char="•"/>
            </a:pPr>
            <a:r>
              <a:rPr lang="en-US" b="true" sz="4800">
                <a:solidFill>
                  <a:srgbClr val="002060"/>
                </a:solidFill>
                <a:latin typeface="Arimo Bold"/>
                <a:ea typeface="Arimo Bold"/>
                <a:cs typeface="Arimo Bold"/>
                <a:sym typeface="Arimo Bold"/>
              </a:rPr>
              <a:t>SPECIFIC OBJECTIVE</a:t>
            </a:r>
          </a:p>
        </p:txBody>
      </p:sp>
      <p:grpSp>
        <p:nvGrpSpPr>
          <p:cNvPr name="Group 13" id="13"/>
          <p:cNvGrpSpPr/>
          <p:nvPr/>
        </p:nvGrpSpPr>
        <p:grpSpPr>
          <a:xfrm rot="0">
            <a:off x="1303052" y="1309034"/>
            <a:ext cx="12471398" cy="2822503"/>
            <a:chOff x="0" y="0"/>
            <a:chExt cx="16628530" cy="3763338"/>
          </a:xfrm>
        </p:grpSpPr>
        <p:sp>
          <p:nvSpPr>
            <p:cNvPr name="Freeform 14" id="14"/>
            <p:cNvSpPr/>
            <p:nvPr/>
          </p:nvSpPr>
          <p:spPr>
            <a:xfrm flipH="false" flipV="false" rot="0">
              <a:off x="-1524" y="-1524"/>
              <a:ext cx="16631538" cy="3766439"/>
            </a:xfrm>
            <a:custGeom>
              <a:avLst/>
              <a:gdLst/>
              <a:ahLst/>
              <a:cxnLst/>
              <a:rect r="r" b="b" t="t" l="l"/>
              <a:pathLst>
                <a:path h="3766439" w="16631538">
                  <a:moveTo>
                    <a:pt x="1524" y="0"/>
                  </a:moveTo>
                  <a:lnTo>
                    <a:pt x="16630014" y="0"/>
                  </a:lnTo>
                  <a:cubicBezTo>
                    <a:pt x="16630903" y="0"/>
                    <a:pt x="16631538" y="762"/>
                    <a:pt x="16631538" y="1524"/>
                  </a:cubicBezTo>
                  <a:lnTo>
                    <a:pt x="16631538" y="3764915"/>
                  </a:lnTo>
                  <a:cubicBezTo>
                    <a:pt x="16631538" y="3765804"/>
                    <a:pt x="16630777" y="3766439"/>
                    <a:pt x="16630014" y="3766439"/>
                  </a:cubicBezTo>
                  <a:lnTo>
                    <a:pt x="1524" y="3766439"/>
                  </a:lnTo>
                  <a:cubicBezTo>
                    <a:pt x="635" y="3766439"/>
                    <a:pt x="0" y="3765677"/>
                    <a:pt x="0" y="3764915"/>
                  </a:cubicBezTo>
                  <a:lnTo>
                    <a:pt x="0" y="1524"/>
                  </a:lnTo>
                  <a:cubicBezTo>
                    <a:pt x="0" y="635"/>
                    <a:pt x="762" y="0"/>
                    <a:pt x="1524" y="0"/>
                  </a:cubicBezTo>
                  <a:moveTo>
                    <a:pt x="1524" y="3048"/>
                  </a:moveTo>
                  <a:lnTo>
                    <a:pt x="1524" y="1524"/>
                  </a:lnTo>
                  <a:lnTo>
                    <a:pt x="3048" y="1524"/>
                  </a:lnTo>
                  <a:lnTo>
                    <a:pt x="3048" y="3764915"/>
                  </a:lnTo>
                  <a:lnTo>
                    <a:pt x="1524" y="3764915"/>
                  </a:lnTo>
                  <a:lnTo>
                    <a:pt x="1524" y="3763391"/>
                  </a:lnTo>
                  <a:lnTo>
                    <a:pt x="16630014" y="3763391"/>
                  </a:lnTo>
                  <a:lnTo>
                    <a:pt x="16630014" y="3764915"/>
                  </a:lnTo>
                  <a:lnTo>
                    <a:pt x="16628491" y="3764915"/>
                  </a:lnTo>
                  <a:lnTo>
                    <a:pt x="16628491" y="1524"/>
                  </a:lnTo>
                  <a:lnTo>
                    <a:pt x="16630014" y="1524"/>
                  </a:lnTo>
                  <a:lnTo>
                    <a:pt x="16630014" y="3048"/>
                  </a:lnTo>
                  <a:lnTo>
                    <a:pt x="1524" y="3048"/>
                  </a:lnTo>
                  <a:close/>
                </a:path>
              </a:pathLst>
            </a:custGeom>
            <a:solidFill>
              <a:srgbClr val="FFFFFF"/>
            </a:solidFill>
          </p:spPr>
        </p:sp>
        <p:sp>
          <p:nvSpPr>
            <p:cNvPr name="TextBox 15" id="15"/>
            <p:cNvSpPr txBox="true"/>
            <p:nvPr/>
          </p:nvSpPr>
          <p:spPr>
            <a:xfrm>
              <a:off x="0" y="-190500"/>
              <a:ext cx="16628530" cy="3953838"/>
            </a:xfrm>
            <a:prstGeom prst="rect">
              <a:avLst/>
            </a:prstGeom>
          </p:spPr>
          <p:txBody>
            <a:bodyPr anchor="t" rtlCol="false" tIns="50800" lIns="50800" bIns="50800" rIns="50800"/>
            <a:lstStyle/>
            <a:p>
              <a:pPr algn="just">
                <a:lnSpc>
                  <a:spcPts val="5400"/>
                </a:lnSpc>
              </a:pPr>
              <a:r>
                <a:rPr lang="en-US" sz="3000">
                  <a:solidFill>
                    <a:srgbClr val="000000"/>
                  </a:solidFill>
                  <a:latin typeface="Arimo"/>
                  <a:ea typeface="Arimo"/>
                  <a:cs typeface="Arimo"/>
                  <a:sym typeface="Arimo"/>
                </a:rPr>
                <a:t>To develop a machine learning-based system that predicts future staffing needs and enhances employee performance by analysing behaviour patterns, thereby improving operational efficiency and resource allocation.</a:t>
              </a:r>
            </a:p>
          </p:txBody>
        </p:sp>
      </p:grpSp>
      <p:sp>
        <p:nvSpPr>
          <p:cNvPr name="TextBox 16" id="16"/>
          <p:cNvSpPr txBox="true"/>
          <p:nvPr/>
        </p:nvSpPr>
        <p:spPr>
          <a:xfrm rot="0">
            <a:off x="466087" y="4287089"/>
            <a:ext cx="5726853" cy="804772"/>
          </a:xfrm>
          <a:prstGeom prst="rect">
            <a:avLst/>
          </a:prstGeom>
        </p:spPr>
        <p:txBody>
          <a:bodyPr anchor="t" rtlCol="false" tIns="0" lIns="0" bIns="0" rIns="0">
            <a:spAutoFit/>
          </a:bodyPr>
          <a:lstStyle/>
          <a:p>
            <a:pPr algn="ctr" marL="868680" indent="-434340" lvl="1">
              <a:lnSpc>
                <a:spcPts val="5759"/>
              </a:lnSpc>
              <a:buFont typeface="Arial"/>
              <a:buChar char="•"/>
            </a:pPr>
            <a:r>
              <a:rPr lang="en-US" b="true" sz="4800">
                <a:solidFill>
                  <a:srgbClr val="002060"/>
                </a:solidFill>
                <a:latin typeface="Arimo Bold"/>
                <a:ea typeface="Arimo Bold"/>
                <a:cs typeface="Arimo Bold"/>
                <a:sym typeface="Arimo Bold"/>
              </a:rPr>
              <a:t>SUB OBJECTIVES</a:t>
            </a:r>
          </a:p>
        </p:txBody>
      </p:sp>
      <p:sp>
        <p:nvSpPr>
          <p:cNvPr name="TextBox 17" id="17"/>
          <p:cNvSpPr txBox="true"/>
          <p:nvPr/>
        </p:nvSpPr>
        <p:spPr>
          <a:xfrm rot="0">
            <a:off x="925408" y="4891982"/>
            <a:ext cx="16437183" cy="6104736"/>
          </a:xfrm>
          <a:prstGeom prst="rect">
            <a:avLst/>
          </a:prstGeom>
        </p:spPr>
        <p:txBody>
          <a:bodyPr anchor="t" rtlCol="false" tIns="0" lIns="0" bIns="0" rIns="0">
            <a:spAutoFit/>
          </a:bodyPr>
          <a:lstStyle/>
          <a:p>
            <a:pPr algn="just" marL="488632" indent="-244316" lvl="1">
              <a:lnSpc>
                <a:spcPts val="4860"/>
              </a:lnSpc>
              <a:buAutoNum type="arabicPeriod" startAt="1"/>
            </a:pPr>
            <a:r>
              <a:rPr lang="en-US" b="true" sz="2700">
                <a:solidFill>
                  <a:srgbClr val="000000"/>
                </a:solidFill>
                <a:latin typeface="Cambria Bold"/>
                <a:ea typeface="Cambria Bold"/>
                <a:cs typeface="Cambria Bold"/>
                <a:sym typeface="Cambria Bold"/>
              </a:rPr>
              <a:t>Data Collection</a:t>
            </a:r>
            <a:r>
              <a:rPr lang="en-US" sz="2700">
                <a:solidFill>
                  <a:srgbClr val="000000"/>
                </a:solidFill>
                <a:latin typeface="Cambria"/>
                <a:ea typeface="Cambria"/>
                <a:cs typeface="Cambria"/>
                <a:sym typeface="Cambria"/>
              </a:rPr>
              <a:t>: Collect and organize attendance records, task completion rates, and work schedules..</a:t>
            </a:r>
          </a:p>
          <a:p>
            <a:pPr algn="just" marL="488632" indent="-244316" lvl="1">
              <a:lnSpc>
                <a:spcPts val="4860"/>
              </a:lnSpc>
              <a:buAutoNum type="arabicPeriod" startAt="1"/>
            </a:pPr>
            <a:r>
              <a:rPr lang="en-US" b="true" sz="2700">
                <a:solidFill>
                  <a:srgbClr val="000000"/>
                </a:solidFill>
                <a:latin typeface="Arimo Bold"/>
                <a:ea typeface="Arimo Bold"/>
                <a:cs typeface="Arimo Bold"/>
                <a:sym typeface="Arimo Bold"/>
              </a:rPr>
              <a:t>Behaviour Analysis </a:t>
            </a:r>
            <a:r>
              <a:rPr lang="en-US" sz="2700">
                <a:solidFill>
                  <a:srgbClr val="000000"/>
                </a:solidFill>
                <a:latin typeface="Arimo"/>
                <a:ea typeface="Arimo"/>
                <a:cs typeface="Arimo"/>
                <a:sym typeface="Arimo"/>
              </a:rPr>
              <a:t>: Analyze employee behavior during peak hours, holidays, and regular times to assess workload distribution.</a:t>
            </a:r>
          </a:p>
          <a:p>
            <a:pPr algn="just" marL="488632" indent="-244316" lvl="1">
              <a:lnSpc>
                <a:spcPts val="4860"/>
              </a:lnSpc>
              <a:buAutoNum type="arabicPeriod" startAt="1"/>
            </a:pPr>
            <a:r>
              <a:rPr lang="en-US" b="true" sz="2700">
                <a:solidFill>
                  <a:srgbClr val="000000"/>
                </a:solidFill>
                <a:latin typeface="Arimo Bold"/>
                <a:ea typeface="Arimo Bold"/>
                <a:cs typeface="Arimo Bold"/>
                <a:sym typeface="Arimo Bold"/>
              </a:rPr>
              <a:t>Machine Learning Implementation</a:t>
            </a:r>
            <a:r>
              <a:rPr lang="en-US" sz="2700">
                <a:solidFill>
                  <a:srgbClr val="000000"/>
                </a:solidFill>
                <a:latin typeface="Arimo"/>
                <a:ea typeface="Arimo"/>
                <a:cs typeface="Arimo"/>
                <a:sym typeface="Arimo"/>
              </a:rPr>
              <a:t>: Implement machine learning to predict staffing needs and optimize workforce efficiency.</a:t>
            </a:r>
          </a:p>
          <a:p>
            <a:pPr algn="just" marL="488632" indent="-244316" lvl="1">
              <a:lnSpc>
                <a:spcPts val="4860"/>
              </a:lnSpc>
              <a:buAutoNum type="arabicPeriod" startAt="1"/>
            </a:pPr>
            <a:r>
              <a:rPr lang="en-US" b="true" sz="2700">
                <a:solidFill>
                  <a:srgbClr val="000000"/>
                </a:solidFill>
                <a:latin typeface="Arimo Bold"/>
                <a:ea typeface="Arimo Bold"/>
                <a:cs typeface="Arimo Bold"/>
                <a:sym typeface="Arimo Bold"/>
              </a:rPr>
              <a:t>Performance Forecasting:</a:t>
            </a:r>
            <a:r>
              <a:rPr lang="en-US" sz="2700">
                <a:solidFill>
                  <a:srgbClr val="000000"/>
                </a:solidFill>
                <a:latin typeface="Arimo"/>
                <a:ea typeface="Arimo"/>
                <a:cs typeface="Arimo"/>
                <a:sym typeface="Arimo"/>
              </a:rPr>
              <a:t> Provide forecasts to enhance staffing schedules and support workforce planning.platform</a:t>
            </a:r>
          </a:p>
          <a:p>
            <a:pPr algn="l" marL="488632" indent="-244316" lvl="1">
              <a:lnSpc>
                <a:spcPts val="3240"/>
              </a:lnSpc>
            </a:pPr>
          </a:p>
          <a:p>
            <a:pPr algn="l" marL="488632" indent="-244316" lvl="1">
              <a:lnSpc>
                <a:spcPts val="3240"/>
              </a:lnSpc>
            </a:pPr>
          </a:p>
          <a:p>
            <a:pPr algn="l" marL="488632" indent="-244316" lvl="1">
              <a:lnSpc>
                <a:spcPts val="3240"/>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2906254" y="4301136"/>
            <a:ext cx="11670453" cy="804772"/>
          </a:xfrm>
          <a:prstGeom prst="rect">
            <a:avLst/>
          </a:prstGeom>
        </p:spPr>
        <p:txBody>
          <a:bodyPr anchor="t" rtlCol="false" tIns="0" lIns="0" bIns="0" rIns="0">
            <a:spAutoFit/>
          </a:bodyPr>
          <a:lstStyle/>
          <a:p>
            <a:pPr algn="ctr">
              <a:lnSpc>
                <a:spcPts val="5759"/>
              </a:lnSpc>
            </a:pPr>
            <a:r>
              <a:rPr lang="en-US" b="true" sz="4800">
                <a:solidFill>
                  <a:srgbClr val="002060"/>
                </a:solidFill>
                <a:latin typeface="Arimo Bold"/>
                <a:ea typeface="Arimo Bold"/>
                <a:cs typeface="Arimo Bold"/>
                <a:sym typeface="Arimo Bold"/>
              </a:rPr>
              <a:t>METHODOLOGY</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1135066" y="468621"/>
            <a:ext cx="11670453" cy="804773"/>
          </a:xfrm>
          <a:prstGeom prst="rect">
            <a:avLst/>
          </a:prstGeom>
        </p:spPr>
        <p:txBody>
          <a:bodyPr anchor="t" rtlCol="false" tIns="0" lIns="0" bIns="0" rIns="0">
            <a:spAutoFit/>
          </a:bodyPr>
          <a:lstStyle/>
          <a:p>
            <a:pPr algn="ctr" marL="868680" indent="-434340" lvl="1">
              <a:lnSpc>
                <a:spcPts val="5759"/>
              </a:lnSpc>
              <a:buFont typeface="Arial"/>
              <a:buChar char="•"/>
            </a:pPr>
            <a:r>
              <a:rPr lang="en-US" b="true" sz="4800">
                <a:solidFill>
                  <a:srgbClr val="002060"/>
                </a:solidFill>
                <a:latin typeface="Arimo Bold"/>
                <a:ea typeface="Arimo Bold"/>
                <a:cs typeface="Arimo Bold"/>
                <a:sym typeface="Arimo Bold"/>
              </a:rPr>
              <a:t>COMPONENT DIAGRAM</a:t>
            </a:r>
          </a:p>
        </p:txBody>
      </p:sp>
      <p:sp>
        <p:nvSpPr>
          <p:cNvPr name="Freeform 13" id="13" descr="A diagram of a diagram  Description automatically generated"/>
          <p:cNvSpPr/>
          <p:nvPr/>
        </p:nvSpPr>
        <p:spPr>
          <a:xfrm flipH="false" flipV="false" rot="0">
            <a:off x="1295398" y="1697835"/>
            <a:ext cx="14767986" cy="7346082"/>
          </a:xfrm>
          <a:custGeom>
            <a:avLst/>
            <a:gdLst/>
            <a:ahLst/>
            <a:cxnLst/>
            <a:rect r="r" b="b" t="t" l="l"/>
            <a:pathLst>
              <a:path h="7346082" w="14767986">
                <a:moveTo>
                  <a:pt x="0" y="0"/>
                </a:moveTo>
                <a:lnTo>
                  <a:pt x="14767986" y="0"/>
                </a:lnTo>
                <a:lnTo>
                  <a:pt x="14767986" y="7346082"/>
                </a:lnTo>
                <a:lnTo>
                  <a:pt x="0" y="7346082"/>
                </a:lnTo>
                <a:lnTo>
                  <a:pt x="0" y="0"/>
                </a:lnTo>
                <a:close/>
              </a:path>
            </a:pathLst>
          </a:custGeom>
          <a:blipFill>
            <a:blip r:embed="rId4"/>
            <a:stretch>
              <a:fillRect l="-17" t="0" r="-17"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263446" y="773421"/>
            <a:ext cx="11196321" cy="804772"/>
          </a:xfrm>
          <a:prstGeom prst="rect">
            <a:avLst/>
          </a:prstGeom>
        </p:spPr>
        <p:txBody>
          <a:bodyPr anchor="t" rtlCol="false" tIns="0" lIns="0" bIns="0" rIns="0">
            <a:spAutoFit/>
          </a:bodyPr>
          <a:lstStyle/>
          <a:p>
            <a:pPr algn="ctr" marL="868680" indent="-434340" lvl="1">
              <a:lnSpc>
                <a:spcPts val="5759"/>
              </a:lnSpc>
              <a:buFont typeface="Arial"/>
              <a:buChar char="•"/>
            </a:pPr>
            <a:r>
              <a:rPr lang="en-US" b="true" sz="4800">
                <a:solidFill>
                  <a:srgbClr val="002060"/>
                </a:solidFill>
                <a:latin typeface="Arimo Bold"/>
                <a:ea typeface="Arimo Bold"/>
                <a:cs typeface="Arimo Bold"/>
                <a:sym typeface="Arimo Bold"/>
              </a:rPr>
              <a:t>COMPLETION AND FUTURE WORKS</a:t>
            </a:r>
          </a:p>
        </p:txBody>
      </p:sp>
      <p:sp>
        <p:nvSpPr>
          <p:cNvPr name="TextBox 13" id="13"/>
          <p:cNvSpPr txBox="true"/>
          <p:nvPr/>
        </p:nvSpPr>
        <p:spPr>
          <a:xfrm rot="0">
            <a:off x="1164255" y="1654942"/>
            <a:ext cx="5616786" cy="943272"/>
          </a:xfrm>
          <a:prstGeom prst="rect">
            <a:avLst/>
          </a:prstGeom>
        </p:spPr>
        <p:txBody>
          <a:bodyPr anchor="t" rtlCol="false" tIns="0" lIns="0" bIns="0" rIns="0">
            <a:spAutoFit/>
          </a:bodyPr>
          <a:lstStyle/>
          <a:p>
            <a:pPr algn="l">
              <a:lnSpc>
                <a:spcPts val="3600"/>
              </a:lnSpc>
            </a:pPr>
            <a:r>
              <a:rPr lang="en-US" sz="3000">
                <a:solidFill>
                  <a:srgbClr val="595959"/>
                </a:solidFill>
                <a:latin typeface="Cambria"/>
                <a:ea typeface="Cambria"/>
                <a:cs typeface="Cambria"/>
                <a:sym typeface="Cambria"/>
              </a:rPr>
              <a:t>Completion of the component</a:t>
            </a:r>
          </a:p>
          <a:p>
            <a:pPr algn="l">
              <a:lnSpc>
                <a:spcPts val="3600"/>
              </a:lnSpc>
            </a:pPr>
          </a:p>
        </p:txBody>
      </p:sp>
      <p:sp>
        <p:nvSpPr>
          <p:cNvPr name="TextBox 14" id="14"/>
          <p:cNvSpPr txBox="true"/>
          <p:nvPr/>
        </p:nvSpPr>
        <p:spPr>
          <a:xfrm rot="0">
            <a:off x="9798027" y="5659006"/>
            <a:ext cx="5616786" cy="943272"/>
          </a:xfrm>
          <a:prstGeom prst="rect">
            <a:avLst/>
          </a:prstGeom>
        </p:spPr>
        <p:txBody>
          <a:bodyPr anchor="t" rtlCol="false" tIns="0" lIns="0" bIns="0" rIns="0">
            <a:spAutoFit/>
          </a:bodyPr>
          <a:lstStyle/>
          <a:p>
            <a:pPr algn="l">
              <a:lnSpc>
                <a:spcPts val="3600"/>
              </a:lnSpc>
            </a:pPr>
            <a:r>
              <a:rPr lang="en-US" sz="3000">
                <a:solidFill>
                  <a:srgbClr val="595959"/>
                </a:solidFill>
                <a:latin typeface="Cambria"/>
                <a:ea typeface="Cambria"/>
                <a:cs typeface="Cambria"/>
                <a:sym typeface="Cambria"/>
              </a:rPr>
              <a:t>Future works of the component</a:t>
            </a:r>
          </a:p>
          <a:p>
            <a:pPr algn="l">
              <a:lnSpc>
                <a:spcPts val="3600"/>
              </a:lnSpc>
            </a:pPr>
          </a:p>
        </p:txBody>
      </p:sp>
      <p:sp>
        <p:nvSpPr>
          <p:cNvPr name="Freeform 15" id="15" descr="A green circle with a black tick in it  Description automatically generated"/>
          <p:cNvSpPr/>
          <p:nvPr/>
        </p:nvSpPr>
        <p:spPr>
          <a:xfrm flipH="false" flipV="false" rot="0">
            <a:off x="1280605" y="2467311"/>
            <a:ext cx="748689" cy="811020"/>
          </a:xfrm>
          <a:custGeom>
            <a:avLst/>
            <a:gdLst/>
            <a:ahLst/>
            <a:cxnLst/>
            <a:rect r="r" b="b" t="t" l="l"/>
            <a:pathLst>
              <a:path h="811020" w="748689">
                <a:moveTo>
                  <a:pt x="0" y="0"/>
                </a:moveTo>
                <a:lnTo>
                  <a:pt x="748689" y="0"/>
                </a:lnTo>
                <a:lnTo>
                  <a:pt x="748689" y="811020"/>
                </a:lnTo>
                <a:lnTo>
                  <a:pt x="0" y="811020"/>
                </a:lnTo>
                <a:lnTo>
                  <a:pt x="0" y="0"/>
                </a:lnTo>
                <a:close/>
              </a:path>
            </a:pathLst>
          </a:custGeom>
          <a:blipFill>
            <a:blip r:embed="rId4"/>
            <a:stretch>
              <a:fillRect l="0" t="0" r="-8325" b="0"/>
            </a:stretch>
          </a:blipFill>
        </p:spPr>
      </p:sp>
      <p:sp>
        <p:nvSpPr>
          <p:cNvPr name="Freeform 16" id="16" descr="A green tick in a circle  Description automatically generated"/>
          <p:cNvSpPr/>
          <p:nvPr/>
        </p:nvSpPr>
        <p:spPr>
          <a:xfrm flipH="false" flipV="false" rot="0">
            <a:off x="14784753" y="6121116"/>
            <a:ext cx="856579" cy="1015887"/>
          </a:xfrm>
          <a:custGeom>
            <a:avLst/>
            <a:gdLst/>
            <a:ahLst/>
            <a:cxnLst/>
            <a:rect r="r" b="b" t="t" l="l"/>
            <a:pathLst>
              <a:path h="1015887" w="856579">
                <a:moveTo>
                  <a:pt x="0" y="0"/>
                </a:moveTo>
                <a:lnTo>
                  <a:pt x="856579" y="0"/>
                </a:lnTo>
                <a:lnTo>
                  <a:pt x="856579" y="1015887"/>
                </a:lnTo>
                <a:lnTo>
                  <a:pt x="0" y="1015887"/>
                </a:lnTo>
                <a:lnTo>
                  <a:pt x="0" y="0"/>
                </a:lnTo>
                <a:close/>
              </a:path>
            </a:pathLst>
          </a:custGeom>
          <a:blipFill>
            <a:blip r:embed="rId5"/>
            <a:stretch>
              <a:fillRect l="0" t="0" r="-18598" b="0"/>
            </a:stretch>
          </a:blipFill>
        </p:spPr>
      </p:sp>
      <p:grpSp>
        <p:nvGrpSpPr>
          <p:cNvPr name="Group 17" id="17"/>
          <p:cNvGrpSpPr/>
          <p:nvPr/>
        </p:nvGrpSpPr>
        <p:grpSpPr>
          <a:xfrm rot="0">
            <a:off x="2201170" y="3452308"/>
            <a:ext cx="12433928" cy="759252"/>
            <a:chOff x="0" y="0"/>
            <a:chExt cx="16578570" cy="1012336"/>
          </a:xfrm>
        </p:grpSpPr>
        <p:sp>
          <p:nvSpPr>
            <p:cNvPr name="Freeform 18" id="18"/>
            <p:cNvSpPr/>
            <p:nvPr/>
          </p:nvSpPr>
          <p:spPr>
            <a:xfrm flipH="false" flipV="false" rot="0">
              <a:off x="25400" y="25400"/>
              <a:ext cx="16527780" cy="961644"/>
            </a:xfrm>
            <a:custGeom>
              <a:avLst/>
              <a:gdLst/>
              <a:ahLst/>
              <a:cxnLst/>
              <a:rect r="r" b="b" t="t" l="l"/>
              <a:pathLst>
                <a:path h="961644" w="16527780">
                  <a:moveTo>
                    <a:pt x="0" y="0"/>
                  </a:moveTo>
                  <a:lnTo>
                    <a:pt x="16023210" y="0"/>
                  </a:lnTo>
                  <a:lnTo>
                    <a:pt x="16527780" y="480822"/>
                  </a:lnTo>
                  <a:lnTo>
                    <a:pt x="16023210" y="961644"/>
                  </a:lnTo>
                  <a:lnTo>
                    <a:pt x="0" y="961644"/>
                  </a:lnTo>
                  <a:close/>
                </a:path>
              </a:pathLst>
            </a:custGeom>
            <a:solidFill>
              <a:srgbClr val="0F6FC6"/>
            </a:solidFill>
          </p:spPr>
        </p:sp>
        <p:sp>
          <p:nvSpPr>
            <p:cNvPr name="Freeform 19" id="19"/>
            <p:cNvSpPr/>
            <p:nvPr/>
          </p:nvSpPr>
          <p:spPr>
            <a:xfrm flipH="false" flipV="false" rot="0">
              <a:off x="0" y="0"/>
              <a:ext cx="16578580" cy="1012444"/>
            </a:xfrm>
            <a:custGeom>
              <a:avLst/>
              <a:gdLst/>
              <a:ahLst/>
              <a:cxnLst/>
              <a:rect r="r" b="b" t="t" l="l"/>
              <a:pathLst>
                <a:path h="1012444" w="16578580">
                  <a:moveTo>
                    <a:pt x="25400" y="0"/>
                  </a:moveTo>
                  <a:lnTo>
                    <a:pt x="16048610" y="0"/>
                  </a:lnTo>
                  <a:cubicBezTo>
                    <a:pt x="16055087" y="0"/>
                    <a:pt x="16061437" y="2540"/>
                    <a:pt x="16066136" y="6985"/>
                  </a:cubicBezTo>
                  <a:lnTo>
                    <a:pt x="16570706" y="487807"/>
                  </a:lnTo>
                  <a:cubicBezTo>
                    <a:pt x="16575787" y="492633"/>
                    <a:pt x="16578580" y="499237"/>
                    <a:pt x="16578580" y="506222"/>
                  </a:cubicBezTo>
                  <a:cubicBezTo>
                    <a:pt x="16578580" y="513207"/>
                    <a:pt x="16575787" y="519811"/>
                    <a:pt x="16570706" y="524637"/>
                  </a:cubicBezTo>
                  <a:lnTo>
                    <a:pt x="16066136" y="1005459"/>
                  </a:lnTo>
                  <a:cubicBezTo>
                    <a:pt x="16061437" y="1009904"/>
                    <a:pt x="16055087" y="1012444"/>
                    <a:pt x="16048610" y="1012444"/>
                  </a:cubicBezTo>
                  <a:lnTo>
                    <a:pt x="25400" y="1012444"/>
                  </a:lnTo>
                  <a:cubicBezTo>
                    <a:pt x="11430" y="1012444"/>
                    <a:pt x="0" y="1001014"/>
                    <a:pt x="0" y="987044"/>
                  </a:cubicBezTo>
                  <a:lnTo>
                    <a:pt x="0" y="25400"/>
                  </a:lnTo>
                  <a:cubicBezTo>
                    <a:pt x="0" y="11430"/>
                    <a:pt x="11430" y="0"/>
                    <a:pt x="25400" y="0"/>
                  </a:cubicBezTo>
                  <a:moveTo>
                    <a:pt x="25400" y="50800"/>
                  </a:moveTo>
                  <a:lnTo>
                    <a:pt x="25400" y="25400"/>
                  </a:lnTo>
                  <a:lnTo>
                    <a:pt x="50800" y="25400"/>
                  </a:lnTo>
                  <a:lnTo>
                    <a:pt x="50800" y="986917"/>
                  </a:lnTo>
                  <a:lnTo>
                    <a:pt x="25400" y="986917"/>
                  </a:lnTo>
                  <a:lnTo>
                    <a:pt x="25400" y="961517"/>
                  </a:lnTo>
                  <a:lnTo>
                    <a:pt x="16048610" y="961517"/>
                  </a:lnTo>
                  <a:lnTo>
                    <a:pt x="16048610" y="986917"/>
                  </a:lnTo>
                  <a:lnTo>
                    <a:pt x="16031083" y="968502"/>
                  </a:lnTo>
                  <a:lnTo>
                    <a:pt x="16535654" y="487680"/>
                  </a:lnTo>
                  <a:lnTo>
                    <a:pt x="16553180" y="506095"/>
                  </a:lnTo>
                  <a:lnTo>
                    <a:pt x="16535654" y="524510"/>
                  </a:lnTo>
                  <a:lnTo>
                    <a:pt x="16031083" y="43688"/>
                  </a:lnTo>
                  <a:lnTo>
                    <a:pt x="16048610" y="25400"/>
                  </a:lnTo>
                  <a:lnTo>
                    <a:pt x="16048610" y="50800"/>
                  </a:lnTo>
                  <a:lnTo>
                    <a:pt x="25400" y="50800"/>
                  </a:lnTo>
                  <a:close/>
                </a:path>
              </a:pathLst>
            </a:custGeom>
            <a:solidFill>
              <a:srgbClr val="FFFFFF"/>
            </a:solidFill>
          </p:spPr>
        </p:sp>
      </p:grpSp>
      <p:grpSp>
        <p:nvGrpSpPr>
          <p:cNvPr name="Group 20" id="20"/>
          <p:cNvGrpSpPr/>
          <p:nvPr/>
        </p:nvGrpSpPr>
        <p:grpSpPr>
          <a:xfrm rot="-10800000">
            <a:off x="2201170" y="6397596"/>
            <a:ext cx="12433928" cy="759252"/>
            <a:chOff x="0" y="0"/>
            <a:chExt cx="16578570" cy="1012336"/>
          </a:xfrm>
        </p:grpSpPr>
        <p:sp>
          <p:nvSpPr>
            <p:cNvPr name="Freeform 21" id="21"/>
            <p:cNvSpPr/>
            <p:nvPr/>
          </p:nvSpPr>
          <p:spPr>
            <a:xfrm flipH="false" flipV="false" rot="0">
              <a:off x="25400" y="25400"/>
              <a:ext cx="16527780" cy="961644"/>
            </a:xfrm>
            <a:custGeom>
              <a:avLst/>
              <a:gdLst/>
              <a:ahLst/>
              <a:cxnLst/>
              <a:rect r="r" b="b" t="t" l="l"/>
              <a:pathLst>
                <a:path h="961644" w="16527780">
                  <a:moveTo>
                    <a:pt x="0" y="0"/>
                  </a:moveTo>
                  <a:lnTo>
                    <a:pt x="16023210" y="0"/>
                  </a:lnTo>
                  <a:lnTo>
                    <a:pt x="16527780" y="480822"/>
                  </a:lnTo>
                  <a:lnTo>
                    <a:pt x="16023210" y="961644"/>
                  </a:lnTo>
                  <a:lnTo>
                    <a:pt x="0" y="961644"/>
                  </a:lnTo>
                  <a:close/>
                </a:path>
              </a:pathLst>
            </a:custGeom>
            <a:solidFill>
              <a:srgbClr val="0F6FC6"/>
            </a:solidFill>
          </p:spPr>
        </p:sp>
        <p:sp>
          <p:nvSpPr>
            <p:cNvPr name="Freeform 22" id="22"/>
            <p:cNvSpPr/>
            <p:nvPr/>
          </p:nvSpPr>
          <p:spPr>
            <a:xfrm flipH="false" flipV="false" rot="0">
              <a:off x="0" y="0"/>
              <a:ext cx="16578580" cy="1012444"/>
            </a:xfrm>
            <a:custGeom>
              <a:avLst/>
              <a:gdLst/>
              <a:ahLst/>
              <a:cxnLst/>
              <a:rect r="r" b="b" t="t" l="l"/>
              <a:pathLst>
                <a:path h="1012444" w="16578580">
                  <a:moveTo>
                    <a:pt x="25400" y="0"/>
                  </a:moveTo>
                  <a:lnTo>
                    <a:pt x="16048610" y="0"/>
                  </a:lnTo>
                  <a:cubicBezTo>
                    <a:pt x="16055087" y="0"/>
                    <a:pt x="16061437" y="2540"/>
                    <a:pt x="16066136" y="6985"/>
                  </a:cubicBezTo>
                  <a:lnTo>
                    <a:pt x="16570706" y="487807"/>
                  </a:lnTo>
                  <a:cubicBezTo>
                    <a:pt x="16575787" y="492633"/>
                    <a:pt x="16578580" y="499237"/>
                    <a:pt x="16578580" y="506222"/>
                  </a:cubicBezTo>
                  <a:cubicBezTo>
                    <a:pt x="16578580" y="513207"/>
                    <a:pt x="16575787" y="519811"/>
                    <a:pt x="16570706" y="524637"/>
                  </a:cubicBezTo>
                  <a:lnTo>
                    <a:pt x="16066136" y="1005459"/>
                  </a:lnTo>
                  <a:cubicBezTo>
                    <a:pt x="16061437" y="1009904"/>
                    <a:pt x="16055087" y="1012444"/>
                    <a:pt x="16048610" y="1012444"/>
                  </a:cubicBezTo>
                  <a:lnTo>
                    <a:pt x="25400" y="1012444"/>
                  </a:lnTo>
                  <a:cubicBezTo>
                    <a:pt x="11430" y="1012444"/>
                    <a:pt x="0" y="1001014"/>
                    <a:pt x="0" y="987044"/>
                  </a:cubicBezTo>
                  <a:lnTo>
                    <a:pt x="0" y="25400"/>
                  </a:lnTo>
                  <a:cubicBezTo>
                    <a:pt x="0" y="11430"/>
                    <a:pt x="11430" y="0"/>
                    <a:pt x="25400" y="0"/>
                  </a:cubicBezTo>
                  <a:moveTo>
                    <a:pt x="25400" y="50800"/>
                  </a:moveTo>
                  <a:lnTo>
                    <a:pt x="25400" y="25400"/>
                  </a:lnTo>
                  <a:lnTo>
                    <a:pt x="50800" y="25400"/>
                  </a:lnTo>
                  <a:lnTo>
                    <a:pt x="50800" y="986917"/>
                  </a:lnTo>
                  <a:lnTo>
                    <a:pt x="25400" y="986917"/>
                  </a:lnTo>
                  <a:lnTo>
                    <a:pt x="25400" y="961517"/>
                  </a:lnTo>
                  <a:lnTo>
                    <a:pt x="16048610" y="961517"/>
                  </a:lnTo>
                  <a:lnTo>
                    <a:pt x="16048610" y="986917"/>
                  </a:lnTo>
                  <a:lnTo>
                    <a:pt x="16031083" y="968502"/>
                  </a:lnTo>
                  <a:lnTo>
                    <a:pt x="16535654" y="487680"/>
                  </a:lnTo>
                  <a:lnTo>
                    <a:pt x="16553180" y="506095"/>
                  </a:lnTo>
                  <a:lnTo>
                    <a:pt x="16535654" y="524510"/>
                  </a:lnTo>
                  <a:lnTo>
                    <a:pt x="16031083" y="43688"/>
                  </a:lnTo>
                  <a:lnTo>
                    <a:pt x="16048610" y="25400"/>
                  </a:lnTo>
                  <a:lnTo>
                    <a:pt x="16048610" y="50800"/>
                  </a:lnTo>
                  <a:lnTo>
                    <a:pt x="25400" y="50800"/>
                  </a:lnTo>
                  <a:close/>
                </a:path>
              </a:pathLst>
            </a:custGeom>
            <a:solidFill>
              <a:srgbClr val="FFFFFF"/>
            </a:solidFill>
          </p:spPr>
        </p:sp>
      </p:grpSp>
      <p:sp>
        <p:nvSpPr>
          <p:cNvPr name="TextBox 23" id="23"/>
          <p:cNvSpPr txBox="true"/>
          <p:nvPr/>
        </p:nvSpPr>
        <p:spPr>
          <a:xfrm rot="0">
            <a:off x="10936602" y="6443066"/>
            <a:ext cx="3752307" cy="476250"/>
          </a:xfrm>
          <a:prstGeom prst="rect">
            <a:avLst/>
          </a:prstGeom>
        </p:spPr>
        <p:txBody>
          <a:bodyPr anchor="t" rtlCol="false" tIns="0" lIns="0" bIns="0" rIns="0">
            <a:spAutoFit/>
          </a:bodyPr>
          <a:lstStyle/>
          <a:p>
            <a:pPr algn="l">
              <a:lnSpc>
                <a:spcPts val="3240"/>
              </a:lnSpc>
            </a:pPr>
            <a:r>
              <a:rPr lang="en-US" sz="2700">
                <a:solidFill>
                  <a:srgbClr val="FFFFFF"/>
                </a:solidFill>
                <a:latin typeface="Cambria"/>
                <a:ea typeface="Cambria"/>
                <a:cs typeface="Cambria"/>
                <a:sym typeface="Cambria"/>
              </a:rPr>
              <a:t>Voice Input Processing</a:t>
            </a:r>
          </a:p>
        </p:txBody>
      </p:sp>
      <p:grpSp>
        <p:nvGrpSpPr>
          <p:cNvPr name="Group 24" id="24"/>
          <p:cNvGrpSpPr/>
          <p:nvPr/>
        </p:nvGrpSpPr>
        <p:grpSpPr>
          <a:xfrm rot="0">
            <a:off x="2209636" y="2495799"/>
            <a:ext cx="12433928" cy="759252"/>
            <a:chOff x="0" y="0"/>
            <a:chExt cx="16578570" cy="1012336"/>
          </a:xfrm>
        </p:grpSpPr>
        <p:sp>
          <p:nvSpPr>
            <p:cNvPr name="Freeform 25" id="25"/>
            <p:cNvSpPr/>
            <p:nvPr/>
          </p:nvSpPr>
          <p:spPr>
            <a:xfrm flipH="false" flipV="false" rot="0">
              <a:off x="25400" y="25400"/>
              <a:ext cx="16527780" cy="961644"/>
            </a:xfrm>
            <a:custGeom>
              <a:avLst/>
              <a:gdLst/>
              <a:ahLst/>
              <a:cxnLst/>
              <a:rect r="r" b="b" t="t" l="l"/>
              <a:pathLst>
                <a:path h="961644" w="16527780">
                  <a:moveTo>
                    <a:pt x="0" y="0"/>
                  </a:moveTo>
                  <a:lnTo>
                    <a:pt x="16023210" y="0"/>
                  </a:lnTo>
                  <a:lnTo>
                    <a:pt x="16527780" y="480822"/>
                  </a:lnTo>
                  <a:lnTo>
                    <a:pt x="16023210" y="961644"/>
                  </a:lnTo>
                  <a:lnTo>
                    <a:pt x="0" y="961644"/>
                  </a:lnTo>
                  <a:close/>
                </a:path>
              </a:pathLst>
            </a:custGeom>
            <a:solidFill>
              <a:srgbClr val="0F6FC6"/>
            </a:solidFill>
          </p:spPr>
        </p:sp>
        <p:sp>
          <p:nvSpPr>
            <p:cNvPr name="Freeform 26" id="26"/>
            <p:cNvSpPr/>
            <p:nvPr/>
          </p:nvSpPr>
          <p:spPr>
            <a:xfrm flipH="false" flipV="false" rot="0">
              <a:off x="0" y="0"/>
              <a:ext cx="16578580" cy="1012444"/>
            </a:xfrm>
            <a:custGeom>
              <a:avLst/>
              <a:gdLst/>
              <a:ahLst/>
              <a:cxnLst/>
              <a:rect r="r" b="b" t="t" l="l"/>
              <a:pathLst>
                <a:path h="1012444" w="16578580">
                  <a:moveTo>
                    <a:pt x="25400" y="0"/>
                  </a:moveTo>
                  <a:lnTo>
                    <a:pt x="16048610" y="0"/>
                  </a:lnTo>
                  <a:cubicBezTo>
                    <a:pt x="16055087" y="0"/>
                    <a:pt x="16061437" y="2540"/>
                    <a:pt x="16066136" y="6985"/>
                  </a:cubicBezTo>
                  <a:lnTo>
                    <a:pt x="16570706" y="487807"/>
                  </a:lnTo>
                  <a:cubicBezTo>
                    <a:pt x="16575787" y="492633"/>
                    <a:pt x="16578580" y="499237"/>
                    <a:pt x="16578580" y="506222"/>
                  </a:cubicBezTo>
                  <a:cubicBezTo>
                    <a:pt x="16578580" y="513207"/>
                    <a:pt x="16575787" y="519811"/>
                    <a:pt x="16570706" y="524637"/>
                  </a:cubicBezTo>
                  <a:lnTo>
                    <a:pt x="16066136" y="1005459"/>
                  </a:lnTo>
                  <a:cubicBezTo>
                    <a:pt x="16061437" y="1009904"/>
                    <a:pt x="16055087" y="1012444"/>
                    <a:pt x="16048610" y="1012444"/>
                  </a:cubicBezTo>
                  <a:lnTo>
                    <a:pt x="25400" y="1012444"/>
                  </a:lnTo>
                  <a:cubicBezTo>
                    <a:pt x="11430" y="1012444"/>
                    <a:pt x="0" y="1001014"/>
                    <a:pt x="0" y="987044"/>
                  </a:cubicBezTo>
                  <a:lnTo>
                    <a:pt x="0" y="25400"/>
                  </a:lnTo>
                  <a:cubicBezTo>
                    <a:pt x="0" y="11430"/>
                    <a:pt x="11430" y="0"/>
                    <a:pt x="25400" y="0"/>
                  </a:cubicBezTo>
                  <a:moveTo>
                    <a:pt x="25400" y="50800"/>
                  </a:moveTo>
                  <a:lnTo>
                    <a:pt x="25400" y="25400"/>
                  </a:lnTo>
                  <a:lnTo>
                    <a:pt x="50800" y="25400"/>
                  </a:lnTo>
                  <a:lnTo>
                    <a:pt x="50800" y="986917"/>
                  </a:lnTo>
                  <a:lnTo>
                    <a:pt x="25400" y="986917"/>
                  </a:lnTo>
                  <a:lnTo>
                    <a:pt x="25400" y="961517"/>
                  </a:lnTo>
                  <a:lnTo>
                    <a:pt x="16048610" y="961517"/>
                  </a:lnTo>
                  <a:lnTo>
                    <a:pt x="16048610" y="986917"/>
                  </a:lnTo>
                  <a:lnTo>
                    <a:pt x="16031083" y="968502"/>
                  </a:lnTo>
                  <a:lnTo>
                    <a:pt x="16535654" y="487680"/>
                  </a:lnTo>
                  <a:lnTo>
                    <a:pt x="16553180" y="506095"/>
                  </a:lnTo>
                  <a:lnTo>
                    <a:pt x="16535654" y="524510"/>
                  </a:lnTo>
                  <a:lnTo>
                    <a:pt x="16031083" y="43688"/>
                  </a:lnTo>
                  <a:lnTo>
                    <a:pt x="16048610" y="25400"/>
                  </a:lnTo>
                  <a:lnTo>
                    <a:pt x="16048610" y="50800"/>
                  </a:lnTo>
                  <a:lnTo>
                    <a:pt x="25400" y="50800"/>
                  </a:lnTo>
                  <a:close/>
                </a:path>
              </a:pathLst>
            </a:custGeom>
            <a:solidFill>
              <a:srgbClr val="FFFFFF"/>
            </a:solidFill>
          </p:spPr>
        </p:sp>
      </p:grpSp>
      <p:sp>
        <p:nvSpPr>
          <p:cNvPr name="TextBox 27" id="27"/>
          <p:cNvSpPr txBox="true"/>
          <p:nvPr/>
        </p:nvSpPr>
        <p:spPr>
          <a:xfrm rot="0">
            <a:off x="2315721" y="2585829"/>
            <a:ext cx="7641656" cy="481608"/>
          </a:xfrm>
          <a:prstGeom prst="rect">
            <a:avLst/>
          </a:prstGeom>
        </p:spPr>
        <p:txBody>
          <a:bodyPr anchor="t" rtlCol="false" tIns="0" lIns="0" bIns="0" rIns="0">
            <a:spAutoFit/>
          </a:bodyPr>
          <a:lstStyle/>
          <a:p>
            <a:pPr algn="l">
              <a:lnSpc>
                <a:spcPts val="3240"/>
              </a:lnSpc>
            </a:pPr>
            <a:r>
              <a:rPr lang="en-US" sz="2700">
                <a:solidFill>
                  <a:srgbClr val="FFFFFF"/>
                </a:solidFill>
                <a:latin typeface="Cambria"/>
                <a:ea typeface="Cambria"/>
                <a:cs typeface="Cambria"/>
                <a:sym typeface="Cambria"/>
              </a:rPr>
              <a:t>Collect data manually and create data set</a:t>
            </a:r>
          </a:p>
        </p:txBody>
      </p:sp>
      <p:grpSp>
        <p:nvGrpSpPr>
          <p:cNvPr name="Group 28" id="28"/>
          <p:cNvGrpSpPr/>
          <p:nvPr/>
        </p:nvGrpSpPr>
        <p:grpSpPr>
          <a:xfrm rot="0">
            <a:off x="2209636" y="4400577"/>
            <a:ext cx="12433928" cy="759252"/>
            <a:chOff x="0" y="0"/>
            <a:chExt cx="16578570" cy="1012336"/>
          </a:xfrm>
        </p:grpSpPr>
        <p:sp>
          <p:nvSpPr>
            <p:cNvPr name="Freeform 29" id="29"/>
            <p:cNvSpPr/>
            <p:nvPr/>
          </p:nvSpPr>
          <p:spPr>
            <a:xfrm flipH="false" flipV="false" rot="0">
              <a:off x="25400" y="25400"/>
              <a:ext cx="16527780" cy="961644"/>
            </a:xfrm>
            <a:custGeom>
              <a:avLst/>
              <a:gdLst/>
              <a:ahLst/>
              <a:cxnLst/>
              <a:rect r="r" b="b" t="t" l="l"/>
              <a:pathLst>
                <a:path h="961644" w="16527780">
                  <a:moveTo>
                    <a:pt x="0" y="0"/>
                  </a:moveTo>
                  <a:lnTo>
                    <a:pt x="16023210" y="0"/>
                  </a:lnTo>
                  <a:lnTo>
                    <a:pt x="16527780" y="480822"/>
                  </a:lnTo>
                  <a:lnTo>
                    <a:pt x="16023210" y="961644"/>
                  </a:lnTo>
                  <a:lnTo>
                    <a:pt x="0" y="961644"/>
                  </a:lnTo>
                  <a:close/>
                </a:path>
              </a:pathLst>
            </a:custGeom>
            <a:solidFill>
              <a:srgbClr val="0F6FC6"/>
            </a:solidFill>
          </p:spPr>
        </p:sp>
        <p:sp>
          <p:nvSpPr>
            <p:cNvPr name="Freeform 30" id="30"/>
            <p:cNvSpPr/>
            <p:nvPr/>
          </p:nvSpPr>
          <p:spPr>
            <a:xfrm flipH="false" flipV="false" rot="0">
              <a:off x="0" y="0"/>
              <a:ext cx="16578580" cy="1012444"/>
            </a:xfrm>
            <a:custGeom>
              <a:avLst/>
              <a:gdLst/>
              <a:ahLst/>
              <a:cxnLst/>
              <a:rect r="r" b="b" t="t" l="l"/>
              <a:pathLst>
                <a:path h="1012444" w="16578580">
                  <a:moveTo>
                    <a:pt x="25400" y="0"/>
                  </a:moveTo>
                  <a:lnTo>
                    <a:pt x="16048610" y="0"/>
                  </a:lnTo>
                  <a:cubicBezTo>
                    <a:pt x="16055087" y="0"/>
                    <a:pt x="16061437" y="2540"/>
                    <a:pt x="16066136" y="6985"/>
                  </a:cubicBezTo>
                  <a:lnTo>
                    <a:pt x="16570706" y="487807"/>
                  </a:lnTo>
                  <a:cubicBezTo>
                    <a:pt x="16575787" y="492633"/>
                    <a:pt x="16578580" y="499237"/>
                    <a:pt x="16578580" y="506222"/>
                  </a:cubicBezTo>
                  <a:cubicBezTo>
                    <a:pt x="16578580" y="513207"/>
                    <a:pt x="16575787" y="519811"/>
                    <a:pt x="16570706" y="524637"/>
                  </a:cubicBezTo>
                  <a:lnTo>
                    <a:pt x="16066136" y="1005459"/>
                  </a:lnTo>
                  <a:cubicBezTo>
                    <a:pt x="16061437" y="1009904"/>
                    <a:pt x="16055087" y="1012444"/>
                    <a:pt x="16048610" y="1012444"/>
                  </a:cubicBezTo>
                  <a:lnTo>
                    <a:pt x="25400" y="1012444"/>
                  </a:lnTo>
                  <a:cubicBezTo>
                    <a:pt x="11430" y="1012444"/>
                    <a:pt x="0" y="1001014"/>
                    <a:pt x="0" y="987044"/>
                  </a:cubicBezTo>
                  <a:lnTo>
                    <a:pt x="0" y="25400"/>
                  </a:lnTo>
                  <a:cubicBezTo>
                    <a:pt x="0" y="11430"/>
                    <a:pt x="11430" y="0"/>
                    <a:pt x="25400" y="0"/>
                  </a:cubicBezTo>
                  <a:moveTo>
                    <a:pt x="25400" y="50800"/>
                  </a:moveTo>
                  <a:lnTo>
                    <a:pt x="25400" y="25400"/>
                  </a:lnTo>
                  <a:lnTo>
                    <a:pt x="50800" y="25400"/>
                  </a:lnTo>
                  <a:lnTo>
                    <a:pt x="50800" y="986917"/>
                  </a:lnTo>
                  <a:lnTo>
                    <a:pt x="25400" y="986917"/>
                  </a:lnTo>
                  <a:lnTo>
                    <a:pt x="25400" y="961517"/>
                  </a:lnTo>
                  <a:lnTo>
                    <a:pt x="16048610" y="961517"/>
                  </a:lnTo>
                  <a:lnTo>
                    <a:pt x="16048610" y="986917"/>
                  </a:lnTo>
                  <a:lnTo>
                    <a:pt x="16031083" y="968502"/>
                  </a:lnTo>
                  <a:lnTo>
                    <a:pt x="16535654" y="487680"/>
                  </a:lnTo>
                  <a:lnTo>
                    <a:pt x="16553180" y="506095"/>
                  </a:lnTo>
                  <a:lnTo>
                    <a:pt x="16535654" y="524510"/>
                  </a:lnTo>
                  <a:lnTo>
                    <a:pt x="16031083" y="43688"/>
                  </a:lnTo>
                  <a:lnTo>
                    <a:pt x="16048610" y="25400"/>
                  </a:lnTo>
                  <a:lnTo>
                    <a:pt x="16048610" y="50800"/>
                  </a:lnTo>
                  <a:lnTo>
                    <a:pt x="25400" y="50800"/>
                  </a:lnTo>
                  <a:close/>
                </a:path>
              </a:pathLst>
            </a:custGeom>
            <a:solidFill>
              <a:srgbClr val="FFFFFF"/>
            </a:solidFill>
          </p:spPr>
        </p:sp>
      </p:grpSp>
      <p:sp>
        <p:nvSpPr>
          <p:cNvPr name="TextBox 31" id="31"/>
          <p:cNvSpPr txBox="true"/>
          <p:nvPr/>
        </p:nvSpPr>
        <p:spPr>
          <a:xfrm rot="0">
            <a:off x="2315721" y="4490608"/>
            <a:ext cx="11190970" cy="481608"/>
          </a:xfrm>
          <a:prstGeom prst="rect">
            <a:avLst/>
          </a:prstGeom>
        </p:spPr>
        <p:txBody>
          <a:bodyPr anchor="t" rtlCol="false" tIns="0" lIns="0" bIns="0" rIns="0">
            <a:spAutoFit/>
          </a:bodyPr>
          <a:lstStyle/>
          <a:p>
            <a:pPr algn="l">
              <a:lnSpc>
                <a:spcPts val="3240"/>
              </a:lnSpc>
            </a:pPr>
            <a:r>
              <a:rPr lang="en-US" sz="2700">
                <a:solidFill>
                  <a:srgbClr val="FFFFFF"/>
                </a:solidFill>
                <a:latin typeface="Cambria"/>
                <a:ea typeface="Cambria"/>
                <a:cs typeface="Cambria"/>
                <a:sym typeface="Cambria"/>
              </a:rPr>
              <a:t>Completed data training and fine-tuning text to text generation</a:t>
            </a:r>
          </a:p>
        </p:txBody>
      </p:sp>
      <p:grpSp>
        <p:nvGrpSpPr>
          <p:cNvPr name="Group 32" id="32"/>
          <p:cNvGrpSpPr/>
          <p:nvPr/>
        </p:nvGrpSpPr>
        <p:grpSpPr>
          <a:xfrm rot="-10800000">
            <a:off x="2192704" y="7422062"/>
            <a:ext cx="12433928" cy="759252"/>
            <a:chOff x="0" y="0"/>
            <a:chExt cx="16578570" cy="1012336"/>
          </a:xfrm>
        </p:grpSpPr>
        <p:sp>
          <p:nvSpPr>
            <p:cNvPr name="Freeform 33" id="33"/>
            <p:cNvSpPr/>
            <p:nvPr/>
          </p:nvSpPr>
          <p:spPr>
            <a:xfrm flipH="false" flipV="false" rot="0">
              <a:off x="25400" y="25400"/>
              <a:ext cx="16527780" cy="961644"/>
            </a:xfrm>
            <a:custGeom>
              <a:avLst/>
              <a:gdLst/>
              <a:ahLst/>
              <a:cxnLst/>
              <a:rect r="r" b="b" t="t" l="l"/>
              <a:pathLst>
                <a:path h="961644" w="16527780">
                  <a:moveTo>
                    <a:pt x="0" y="0"/>
                  </a:moveTo>
                  <a:lnTo>
                    <a:pt x="16023210" y="0"/>
                  </a:lnTo>
                  <a:lnTo>
                    <a:pt x="16527780" y="480822"/>
                  </a:lnTo>
                  <a:lnTo>
                    <a:pt x="16023210" y="961644"/>
                  </a:lnTo>
                  <a:lnTo>
                    <a:pt x="0" y="961644"/>
                  </a:lnTo>
                  <a:close/>
                </a:path>
              </a:pathLst>
            </a:custGeom>
            <a:solidFill>
              <a:srgbClr val="0F6FC6"/>
            </a:solidFill>
          </p:spPr>
        </p:sp>
        <p:sp>
          <p:nvSpPr>
            <p:cNvPr name="Freeform 34" id="34"/>
            <p:cNvSpPr/>
            <p:nvPr/>
          </p:nvSpPr>
          <p:spPr>
            <a:xfrm flipH="false" flipV="false" rot="0">
              <a:off x="0" y="0"/>
              <a:ext cx="16578580" cy="1012444"/>
            </a:xfrm>
            <a:custGeom>
              <a:avLst/>
              <a:gdLst/>
              <a:ahLst/>
              <a:cxnLst/>
              <a:rect r="r" b="b" t="t" l="l"/>
              <a:pathLst>
                <a:path h="1012444" w="16578580">
                  <a:moveTo>
                    <a:pt x="25400" y="0"/>
                  </a:moveTo>
                  <a:lnTo>
                    <a:pt x="16048610" y="0"/>
                  </a:lnTo>
                  <a:cubicBezTo>
                    <a:pt x="16055087" y="0"/>
                    <a:pt x="16061437" y="2540"/>
                    <a:pt x="16066136" y="6985"/>
                  </a:cubicBezTo>
                  <a:lnTo>
                    <a:pt x="16570706" y="487807"/>
                  </a:lnTo>
                  <a:cubicBezTo>
                    <a:pt x="16575787" y="492633"/>
                    <a:pt x="16578580" y="499237"/>
                    <a:pt x="16578580" y="506222"/>
                  </a:cubicBezTo>
                  <a:cubicBezTo>
                    <a:pt x="16578580" y="513207"/>
                    <a:pt x="16575787" y="519811"/>
                    <a:pt x="16570706" y="524637"/>
                  </a:cubicBezTo>
                  <a:lnTo>
                    <a:pt x="16066136" y="1005459"/>
                  </a:lnTo>
                  <a:cubicBezTo>
                    <a:pt x="16061437" y="1009904"/>
                    <a:pt x="16055087" y="1012444"/>
                    <a:pt x="16048610" y="1012444"/>
                  </a:cubicBezTo>
                  <a:lnTo>
                    <a:pt x="25400" y="1012444"/>
                  </a:lnTo>
                  <a:cubicBezTo>
                    <a:pt x="11430" y="1012444"/>
                    <a:pt x="0" y="1001014"/>
                    <a:pt x="0" y="987044"/>
                  </a:cubicBezTo>
                  <a:lnTo>
                    <a:pt x="0" y="25400"/>
                  </a:lnTo>
                  <a:cubicBezTo>
                    <a:pt x="0" y="11430"/>
                    <a:pt x="11430" y="0"/>
                    <a:pt x="25400" y="0"/>
                  </a:cubicBezTo>
                  <a:moveTo>
                    <a:pt x="25400" y="50800"/>
                  </a:moveTo>
                  <a:lnTo>
                    <a:pt x="25400" y="25400"/>
                  </a:lnTo>
                  <a:lnTo>
                    <a:pt x="50800" y="25400"/>
                  </a:lnTo>
                  <a:lnTo>
                    <a:pt x="50800" y="986917"/>
                  </a:lnTo>
                  <a:lnTo>
                    <a:pt x="25400" y="986917"/>
                  </a:lnTo>
                  <a:lnTo>
                    <a:pt x="25400" y="961517"/>
                  </a:lnTo>
                  <a:lnTo>
                    <a:pt x="16048610" y="961517"/>
                  </a:lnTo>
                  <a:lnTo>
                    <a:pt x="16048610" y="986917"/>
                  </a:lnTo>
                  <a:lnTo>
                    <a:pt x="16031083" y="968502"/>
                  </a:lnTo>
                  <a:lnTo>
                    <a:pt x="16535654" y="487680"/>
                  </a:lnTo>
                  <a:lnTo>
                    <a:pt x="16553180" y="506095"/>
                  </a:lnTo>
                  <a:lnTo>
                    <a:pt x="16535654" y="524510"/>
                  </a:lnTo>
                  <a:lnTo>
                    <a:pt x="16031083" y="43688"/>
                  </a:lnTo>
                  <a:lnTo>
                    <a:pt x="16048610" y="25400"/>
                  </a:lnTo>
                  <a:lnTo>
                    <a:pt x="16048610" y="50800"/>
                  </a:lnTo>
                  <a:lnTo>
                    <a:pt x="25400" y="50800"/>
                  </a:lnTo>
                  <a:close/>
                </a:path>
              </a:pathLst>
            </a:custGeom>
            <a:solidFill>
              <a:srgbClr val="FFFFFF"/>
            </a:solidFill>
          </p:spPr>
        </p:sp>
      </p:grpSp>
      <p:grpSp>
        <p:nvGrpSpPr>
          <p:cNvPr name="Group 35" id="35"/>
          <p:cNvGrpSpPr/>
          <p:nvPr/>
        </p:nvGrpSpPr>
        <p:grpSpPr>
          <a:xfrm rot="-10800000">
            <a:off x="2201170" y="8463462"/>
            <a:ext cx="12433928" cy="759252"/>
            <a:chOff x="0" y="0"/>
            <a:chExt cx="16578570" cy="1012336"/>
          </a:xfrm>
        </p:grpSpPr>
        <p:sp>
          <p:nvSpPr>
            <p:cNvPr name="Freeform 36" id="36"/>
            <p:cNvSpPr/>
            <p:nvPr/>
          </p:nvSpPr>
          <p:spPr>
            <a:xfrm flipH="false" flipV="false" rot="0">
              <a:off x="25400" y="25400"/>
              <a:ext cx="16527780" cy="961644"/>
            </a:xfrm>
            <a:custGeom>
              <a:avLst/>
              <a:gdLst/>
              <a:ahLst/>
              <a:cxnLst/>
              <a:rect r="r" b="b" t="t" l="l"/>
              <a:pathLst>
                <a:path h="961644" w="16527780">
                  <a:moveTo>
                    <a:pt x="0" y="0"/>
                  </a:moveTo>
                  <a:lnTo>
                    <a:pt x="16023210" y="0"/>
                  </a:lnTo>
                  <a:lnTo>
                    <a:pt x="16527780" y="480822"/>
                  </a:lnTo>
                  <a:lnTo>
                    <a:pt x="16023210" y="961644"/>
                  </a:lnTo>
                  <a:lnTo>
                    <a:pt x="0" y="961644"/>
                  </a:lnTo>
                  <a:close/>
                </a:path>
              </a:pathLst>
            </a:custGeom>
            <a:solidFill>
              <a:srgbClr val="0F6FC6"/>
            </a:solidFill>
          </p:spPr>
        </p:sp>
        <p:sp>
          <p:nvSpPr>
            <p:cNvPr name="Freeform 37" id="37"/>
            <p:cNvSpPr/>
            <p:nvPr/>
          </p:nvSpPr>
          <p:spPr>
            <a:xfrm flipH="false" flipV="false" rot="0">
              <a:off x="0" y="0"/>
              <a:ext cx="16578580" cy="1012444"/>
            </a:xfrm>
            <a:custGeom>
              <a:avLst/>
              <a:gdLst/>
              <a:ahLst/>
              <a:cxnLst/>
              <a:rect r="r" b="b" t="t" l="l"/>
              <a:pathLst>
                <a:path h="1012444" w="16578580">
                  <a:moveTo>
                    <a:pt x="25400" y="0"/>
                  </a:moveTo>
                  <a:lnTo>
                    <a:pt x="16048610" y="0"/>
                  </a:lnTo>
                  <a:cubicBezTo>
                    <a:pt x="16055087" y="0"/>
                    <a:pt x="16061437" y="2540"/>
                    <a:pt x="16066136" y="6985"/>
                  </a:cubicBezTo>
                  <a:lnTo>
                    <a:pt x="16570706" y="487807"/>
                  </a:lnTo>
                  <a:cubicBezTo>
                    <a:pt x="16575787" y="492633"/>
                    <a:pt x="16578580" y="499237"/>
                    <a:pt x="16578580" y="506222"/>
                  </a:cubicBezTo>
                  <a:cubicBezTo>
                    <a:pt x="16578580" y="513207"/>
                    <a:pt x="16575787" y="519811"/>
                    <a:pt x="16570706" y="524637"/>
                  </a:cubicBezTo>
                  <a:lnTo>
                    <a:pt x="16066136" y="1005459"/>
                  </a:lnTo>
                  <a:cubicBezTo>
                    <a:pt x="16061437" y="1009904"/>
                    <a:pt x="16055087" y="1012444"/>
                    <a:pt x="16048610" y="1012444"/>
                  </a:cubicBezTo>
                  <a:lnTo>
                    <a:pt x="25400" y="1012444"/>
                  </a:lnTo>
                  <a:cubicBezTo>
                    <a:pt x="11430" y="1012444"/>
                    <a:pt x="0" y="1001014"/>
                    <a:pt x="0" y="987044"/>
                  </a:cubicBezTo>
                  <a:lnTo>
                    <a:pt x="0" y="25400"/>
                  </a:lnTo>
                  <a:cubicBezTo>
                    <a:pt x="0" y="11430"/>
                    <a:pt x="11430" y="0"/>
                    <a:pt x="25400" y="0"/>
                  </a:cubicBezTo>
                  <a:moveTo>
                    <a:pt x="25400" y="50800"/>
                  </a:moveTo>
                  <a:lnTo>
                    <a:pt x="25400" y="25400"/>
                  </a:lnTo>
                  <a:lnTo>
                    <a:pt x="50800" y="25400"/>
                  </a:lnTo>
                  <a:lnTo>
                    <a:pt x="50800" y="986917"/>
                  </a:lnTo>
                  <a:lnTo>
                    <a:pt x="25400" y="986917"/>
                  </a:lnTo>
                  <a:lnTo>
                    <a:pt x="25400" y="961517"/>
                  </a:lnTo>
                  <a:lnTo>
                    <a:pt x="16048610" y="961517"/>
                  </a:lnTo>
                  <a:lnTo>
                    <a:pt x="16048610" y="986917"/>
                  </a:lnTo>
                  <a:lnTo>
                    <a:pt x="16031083" y="968502"/>
                  </a:lnTo>
                  <a:lnTo>
                    <a:pt x="16535654" y="487680"/>
                  </a:lnTo>
                  <a:lnTo>
                    <a:pt x="16553180" y="506095"/>
                  </a:lnTo>
                  <a:lnTo>
                    <a:pt x="16535654" y="524510"/>
                  </a:lnTo>
                  <a:lnTo>
                    <a:pt x="16031083" y="43688"/>
                  </a:lnTo>
                  <a:lnTo>
                    <a:pt x="16048610" y="25400"/>
                  </a:lnTo>
                  <a:lnTo>
                    <a:pt x="16048610" y="50800"/>
                  </a:lnTo>
                  <a:lnTo>
                    <a:pt x="25400" y="50800"/>
                  </a:lnTo>
                  <a:close/>
                </a:path>
              </a:pathLst>
            </a:custGeom>
            <a:solidFill>
              <a:srgbClr val="FFFFFF"/>
            </a:solidFill>
          </p:spPr>
        </p:sp>
      </p:grpSp>
      <p:sp>
        <p:nvSpPr>
          <p:cNvPr name="Freeform 38" id="38" descr="A green circle with a black tick in it  Description automatically generated"/>
          <p:cNvSpPr/>
          <p:nvPr/>
        </p:nvSpPr>
        <p:spPr>
          <a:xfrm flipH="false" flipV="false" rot="0">
            <a:off x="1280605" y="3381713"/>
            <a:ext cx="748689" cy="811020"/>
          </a:xfrm>
          <a:custGeom>
            <a:avLst/>
            <a:gdLst/>
            <a:ahLst/>
            <a:cxnLst/>
            <a:rect r="r" b="b" t="t" l="l"/>
            <a:pathLst>
              <a:path h="811020" w="748689">
                <a:moveTo>
                  <a:pt x="0" y="0"/>
                </a:moveTo>
                <a:lnTo>
                  <a:pt x="748689" y="0"/>
                </a:lnTo>
                <a:lnTo>
                  <a:pt x="748689" y="811019"/>
                </a:lnTo>
                <a:lnTo>
                  <a:pt x="0" y="811019"/>
                </a:lnTo>
                <a:lnTo>
                  <a:pt x="0" y="0"/>
                </a:lnTo>
                <a:close/>
              </a:path>
            </a:pathLst>
          </a:custGeom>
          <a:blipFill>
            <a:blip r:embed="rId4"/>
            <a:stretch>
              <a:fillRect l="0" t="0" r="-8325" b="0"/>
            </a:stretch>
          </a:blipFill>
        </p:spPr>
      </p:sp>
      <p:sp>
        <p:nvSpPr>
          <p:cNvPr name="Freeform 39" id="39" descr="A green circle with a black tick in it  Description automatically generated"/>
          <p:cNvSpPr/>
          <p:nvPr/>
        </p:nvSpPr>
        <p:spPr>
          <a:xfrm flipH="false" flipV="false" rot="0">
            <a:off x="1280605" y="4329978"/>
            <a:ext cx="748689" cy="811020"/>
          </a:xfrm>
          <a:custGeom>
            <a:avLst/>
            <a:gdLst/>
            <a:ahLst/>
            <a:cxnLst/>
            <a:rect r="r" b="b" t="t" l="l"/>
            <a:pathLst>
              <a:path h="811020" w="748689">
                <a:moveTo>
                  <a:pt x="0" y="0"/>
                </a:moveTo>
                <a:lnTo>
                  <a:pt x="748689" y="0"/>
                </a:lnTo>
                <a:lnTo>
                  <a:pt x="748689" y="811020"/>
                </a:lnTo>
                <a:lnTo>
                  <a:pt x="0" y="811020"/>
                </a:lnTo>
                <a:lnTo>
                  <a:pt x="0" y="0"/>
                </a:lnTo>
                <a:close/>
              </a:path>
            </a:pathLst>
          </a:custGeom>
          <a:blipFill>
            <a:blip r:embed="rId4"/>
            <a:stretch>
              <a:fillRect l="0" t="0" r="-8325" b="0"/>
            </a:stretch>
          </a:blipFill>
        </p:spPr>
      </p:sp>
      <p:sp>
        <p:nvSpPr>
          <p:cNvPr name="TextBox 40" id="40"/>
          <p:cNvSpPr txBox="true"/>
          <p:nvPr/>
        </p:nvSpPr>
        <p:spPr>
          <a:xfrm rot="0">
            <a:off x="2316141" y="3538305"/>
            <a:ext cx="9257452" cy="481608"/>
          </a:xfrm>
          <a:prstGeom prst="rect">
            <a:avLst/>
          </a:prstGeom>
        </p:spPr>
        <p:txBody>
          <a:bodyPr anchor="t" rtlCol="false" tIns="0" lIns="0" bIns="0" rIns="0">
            <a:spAutoFit/>
          </a:bodyPr>
          <a:lstStyle/>
          <a:p>
            <a:pPr algn="l">
              <a:lnSpc>
                <a:spcPts val="3240"/>
              </a:lnSpc>
            </a:pPr>
            <a:r>
              <a:rPr lang="en-US" sz="2700">
                <a:solidFill>
                  <a:srgbClr val="FFFFFF"/>
                </a:solidFill>
                <a:latin typeface="Cambria"/>
                <a:ea typeface="Cambria"/>
                <a:cs typeface="Cambria"/>
                <a:sym typeface="Cambria"/>
              </a:rPr>
              <a:t>Completed data preprocessing using truncation and padding</a:t>
            </a:r>
          </a:p>
        </p:txBody>
      </p:sp>
      <p:sp>
        <p:nvSpPr>
          <p:cNvPr name="TextBox 41" id="41"/>
          <p:cNvSpPr txBox="true"/>
          <p:nvPr/>
        </p:nvSpPr>
        <p:spPr>
          <a:xfrm rot="0">
            <a:off x="3090726" y="8508633"/>
            <a:ext cx="11606348" cy="897107"/>
          </a:xfrm>
          <a:prstGeom prst="rect">
            <a:avLst/>
          </a:prstGeom>
        </p:spPr>
        <p:txBody>
          <a:bodyPr anchor="t" rtlCol="false" tIns="0" lIns="0" bIns="0" rIns="0">
            <a:spAutoFit/>
          </a:bodyPr>
          <a:lstStyle/>
          <a:p>
            <a:pPr algn="l">
              <a:lnSpc>
                <a:spcPts val="3240"/>
              </a:lnSpc>
            </a:pPr>
            <a:r>
              <a:rPr lang="en-US" sz="2700">
                <a:solidFill>
                  <a:srgbClr val="FFFFFF"/>
                </a:solidFill>
                <a:latin typeface="Cambria"/>
                <a:ea typeface="Cambria"/>
                <a:cs typeface="Cambria"/>
                <a:sym typeface="Cambria"/>
              </a:rPr>
              <a:t>Implementing the integration between the backend and frontend components</a:t>
            </a:r>
          </a:p>
          <a:p>
            <a:pPr algn="l">
              <a:lnSpc>
                <a:spcPts val="3240"/>
              </a:lnSpc>
            </a:pPr>
          </a:p>
        </p:txBody>
      </p:sp>
      <p:sp>
        <p:nvSpPr>
          <p:cNvPr name="Freeform 42" id="42" descr="A green tick in a circle  Description automatically generated"/>
          <p:cNvSpPr/>
          <p:nvPr/>
        </p:nvSpPr>
        <p:spPr>
          <a:xfrm flipH="false" flipV="false" rot="0">
            <a:off x="14784753" y="7133487"/>
            <a:ext cx="856579" cy="1015887"/>
          </a:xfrm>
          <a:custGeom>
            <a:avLst/>
            <a:gdLst/>
            <a:ahLst/>
            <a:cxnLst/>
            <a:rect r="r" b="b" t="t" l="l"/>
            <a:pathLst>
              <a:path h="1015887" w="856579">
                <a:moveTo>
                  <a:pt x="0" y="0"/>
                </a:moveTo>
                <a:lnTo>
                  <a:pt x="856579" y="0"/>
                </a:lnTo>
                <a:lnTo>
                  <a:pt x="856579" y="1015887"/>
                </a:lnTo>
                <a:lnTo>
                  <a:pt x="0" y="1015887"/>
                </a:lnTo>
                <a:lnTo>
                  <a:pt x="0" y="0"/>
                </a:lnTo>
                <a:close/>
              </a:path>
            </a:pathLst>
          </a:custGeom>
          <a:blipFill>
            <a:blip r:embed="rId5"/>
            <a:stretch>
              <a:fillRect l="0" t="0" r="-18598" b="0"/>
            </a:stretch>
          </a:blipFill>
        </p:spPr>
      </p:sp>
      <p:sp>
        <p:nvSpPr>
          <p:cNvPr name="TextBox 43" id="43"/>
          <p:cNvSpPr txBox="true"/>
          <p:nvPr/>
        </p:nvSpPr>
        <p:spPr>
          <a:xfrm rot="0">
            <a:off x="9222105" y="7471766"/>
            <a:ext cx="5630090" cy="481608"/>
          </a:xfrm>
          <a:prstGeom prst="rect">
            <a:avLst/>
          </a:prstGeom>
        </p:spPr>
        <p:txBody>
          <a:bodyPr anchor="t" rtlCol="false" tIns="0" lIns="0" bIns="0" rIns="0">
            <a:spAutoFit/>
          </a:bodyPr>
          <a:lstStyle/>
          <a:p>
            <a:pPr algn="l">
              <a:lnSpc>
                <a:spcPts val="3240"/>
              </a:lnSpc>
            </a:pPr>
            <a:r>
              <a:rPr lang="en-US" sz="2700">
                <a:solidFill>
                  <a:srgbClr val="FFFFFF"/>
                </a:solidFill>
                <a:latin typeface="Cambria"/>
                <a:ea typeface="Cambria"/>
                <a:cs typeface="Cambria"/>
                <a:sym typeface="Cambria"/>
              </a:rPr>
              <a:t>Ensure accuracy and performance</a:t>
            </a:r>
          </a:p>
        </p:txBody>
      </p:sp>
      <p:sp>
        <p:nvSpPr>
          <p:cNvPr name="Freeform 44" id="44" descr="A green tick in a circle  Description automatically generated"/>
          <p:cNvSpPr/>
          <p:nvPr/>
        </p:nvSpPr>
        <p:spPr>
          <a:xfrm flipH="false" flipV="false" rot="0">
            <a:off x="14776588" y="8186679"/>
            <a:ext cx="856579" cy="1015887"/>
          </a:xfrm>
          <a:custGeom>
            <a:avLst/>
            <a:gdLst/>
            <a:ahLst/>
            <a:cxnLst/>
            <a:rect r="r" b="b" t="t" l="l"/>
            <a:pathLst>
              <a:path h="1015887" w="856579">
                <a:moveTo>
                  <a:pt x="0" y="0"/>
                </a:moveTo>
                <a:lnTo>
                  <a:pt x="856580" y="0"/>
                </a:lnTo>
                <a:lnTo>
                  <a:pt x="856580" y="1015887"/>
                </a:lnTo>
                <a:lnTo>
                  <a:pt x="0" y="1015887"/>
                </a:lnTo>
                <a:lnTo>
                  <a:pt x="0" y="0"/>
                </a:lnTo>
                <a:close/>
              </a:path>
            </a:pathLst>
          </a:custGeom>
          <a:blipFill>
            <a:blip r:embed="rId5"/>
            <a:stretch>
              <a:fillRect l="0" t="0" r="-18598"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TextBox 11" id="11"/>
          <p:cNvSpPr txBox="true"/>
          <p:nvPr/>
        </p:nvSpPr>
        <p:spPr>
          <a:xfrm rot="0">
            <a:off x="-418970" y="339927"/>
            <a:ext cx="10702883" cy="804773"/>
          </a:xfrm>
          <a:prstGeom prst="rect">
            <a:avLst/>
          </a:prstGeom>
        </p:spPr>
        <p:txBody>
          <a:bodyPr anchor="t" rtlCol="false" tIns="0" lIns="0" bIns="0" rIns="0">
            <a:spAutoFit/>
          </a:bodyPr>
          <a:lstStyle/>
          <a:p>
            <a:pPr algn="ctr" marL="868680" indent="-434340" lvl="1">
              <a:lnSpc>
                <a:spcPts val="5759"/>
              </a:lnSpc>
              <a:buFont typeface="Arial"/>
              <a:buChar char="•"/>
            </a:pPr>
            <a:r>
              <a:rPr lang="en-US" b="true" sz="4800">
                <a:solidFill>
                  <a:srgbClr val="002060"/>
                </a:solidFill>
                <a:latin typeface="Arimo Bold"/>
                <a:ea typeface="Arimo Bold"/>
                <a:cs typeface="Arimo Bold"/>
                <a:sym typeface="Arimo Bold"/>
              </a:rPr>
              <a:t>EVIDENCE OF COMPLETION</a:t>
            </a:r>
          </a:p>
        </p:txBody>
      </p:sp>
      <p:sp>
        <p:nvSpPr>
          <p:cNvPr name="Freeform 12" id="12" descr="A screenshot of a computer  Description automatically generated"/>
          <p:cNvSpPr/>
          <p:nvPr/>
        </p:nvSpPr>
        <p:spPr>
          <a:xfrm flipH="false" flipV="false" rot="0">
            <a:off x="364066" y="2051142"/>
            <a:ext cx="9144000" cy="7245081"/>
          </a:xfrm>
          <a:custGeom>
            <a:avLst/>
            <a:gdLst/>
            <a:ahLst/>
            <a:cxnLst/>
            <a:rect r="r" b="b" t="t" l="l"/>
            <a:pathLst>
              <a:path h="7245081" w="9144000">
                <a:moveTo>
                  <a:pt x="0" y="0"/>
                </a:moveTo>
                <a:lnTo>
                  <a:pt x="9144000" y="0"/>
                </a:lnTo>
                <a:lnTo>
                  <a:pt x="9144000" y="7245081"/>
                </a:lnTo>
                <a:lnTo>
                  <a:pt x="0" y="7245081"/>
                </a:lnTo>
                <a:lnTo>
                  <a:pt x="0" y="0"/>
                </a:lnTo>
                <a:close/>
              </a:path>
            </a:pathLst>
          </a:custGeom>
          <a:blipFill>
            <a:blip r:embed="rId3"/>
            <a:stretch>
              <a:fillRect l="-10011" t="0" r="-10011" b="0"/>
            </a:stretch>
          </a:blipFill>
        </p:spPr>
      </p:sp>
      <p:sp>
        <p:nvSpPr>
          <p:cNvPr name="Freeform 13" id="13" descr="A screenshot of a computer  Description automatically generated"/>
          <p:cNvSpPr/>
          <p:nvPr/>
        </p:nvSpPr>
        <p:spPr>
          <a:xfrm flipH="false" flipV="false" rot="0">
            <a:off x="9715584" y="2049026"/>
            <a:ext cx="8568267" cy="7242903"/>
          </a:xfrm>
          <a:custGeom>
            <a:avLst/>
            <a:gdLst/>
            <a:ahLst/>
            <a:cxnLst/>
            <a:rect r="r" b="b" t="t" l="l"/>
            <a:pathLst>
              <a:path h="7242903" w="8568267">
                <a:moveTo>
                  <a:pt x="0" y="0"/>
                </a:moveTo>
                <a:lnTo>
                  <a:pt x="8568267" y="0"/>
                </a:lnTo>
                <a:lnTo>
                  <a:pt x="8568267" y="7242902"/>
                </a:lnTo>
                <a:lnTo>
                  <a:pt x="0" y="7242902"/>
                </a:lnTo>
                <a:lnTo>
                  <a:pt x="0" y="0"/>
                </a:lnTo>
                <a:close/>
              </a:path>
            </a:pathLst>
          </a:custGeom>
          <a:blipFill>
            <a:blip r:embed="rId4"/>
            <a:stretch>
              <a:fillRect l="-14577" t="0" r="-14577" b="0"/>
            </a:stretch>
          </a:blipFill>
        </p:spPr>
      </p:sp>
      <p:sp>
        <p:nvSpPr>
          <p:cNvPr name="Freeform 14" id="14"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5"/>
            <a:stretch>
              <a:fillRect l="0" t="0" r="0" b="0"/>
            </a:stretch>
          </a:blipFill>
        </p:spPr>
      </p:sp>
      <p:sp>
        <p:nvSpPr>
          <p:cNvPr name="TextBox 15" id="15"/>
          <p:cNvSpPr txBox="true"/>
          <p:nvPr/>
        </p:nvSpPr>
        <p:spPr>
          <a:xfrm rot="0">
            <a:off x="914400" y="1343406"/>
            <a:ext cx="3931920" cy="527775"/>
          </a:xfrm>
          <a:prstGeom prst="rect">
            <a:avLst/>
          </a:prstGeom>
        </p:spPr>
        <p:txBody>
          <a:bodyPr anchor="t" rtlCol="false" tIns="0" lIns="0" bIns="0" rIns="0">
            <a:spAutoFit/>
          </a:bodyPr>
          <a:lstStyle/>
          <a:p>
            <a:pPr algn="l">
              <a:lnSpc>
                <a:spcPts val="3600"/>
              </a:lnSpc>
            </a:pPr>
            <a:r>
              <a:rPr lang="en-US" sz="3000">
                <a:solidFill>
                  <a:srgbClr val="000000"/>
                </a:solidFill>
                <a:latin typeface="Arimo"/>
                <a:ea typeface="Arimo"/>
                <a:cs typeface="Arimo"/>
                <a:sym typeface="Arimo"/>
              </a:rPr>
              <a:t>Data Gathering</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897107"/>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a:p>
            <a:pPr algn="l">
              <a:lnSpc>
                <a:spcPts val="3240"/>
              </a:lnSpc>
            </a:pPr>
            <a:r>
              <a:rPr lang="en-US" sz="2700">
                <a:solidFill>
                  <a:srgbClr val="000000"/>
                </a:solidFill>
                <a:latin typeface="Cambria"/>
                <a:ea typeface="Cambria"/>
                <a:cs typeface="Cambria"/>
                <a:sym typeface="Cambria"/>
              </a:rPr>
              <a:t>099</a:t>
            </a:r>
          </a:p>
        </p:txBody>
      </p:sp>
      <p:sp>
        <p:nvSpPr>
          <p:cNvPr name="TextBox 11" id="11"/>
          <p:cNvSpPr txBox="true"/>
          <p:nvPr/>
        </p:nvSpPr>
        <p:spPr>
          <a:xfrm rot="0">
            <a:off x="221110" y="477087"/>
            <a:ext cx="7110984" cy="804773"/>
          </a:xfrm>
          <a:prstGeom prst="rect">
            <a:avLst/>
          </a:prstGeom>
        </p:spPr>
        <p:txBody>
          <a:bodyPr anchor="t" rtlCol="false" tIns="0" lIns="0" bIns="0" rIns="0">
            <a:spAutoFit/>
          </a:bodyPr>
          <a:lstStyle/>
          <a:p>
            <a:pPr algn="ctr" marL="868680" indent="-434340" lvl="1">
              <a:lnSpc>
                <a:spcPts val="5759"/>
              </a:lnSpc>
              <a:buFont typeface="Arial"/>
              <a:buChar char="•"/>
            </a:pPr>
            <a:r>
              <a:rPr lang="en-US" b="true" sz="4800">
                <a:solidFill>
                  <a:srgbClr val="002060"/>
                </a:solidFill>
                <a:latin typeface="Arimo Bold"/>
                <a:ea typeface="Arimo Bold"/>
                <a:cs typeface="Arimo Bold"/>
                <a:sym typeface="Arimo Bold"/>
              </a:rPr>
              <a:t>IMPORTED LIBRARIES</a:t>
            </a:r>
          </a:p>
        </p:txBody>
      </p:sp>
      <p:sp>
        <p:nvSpPr>
          <p:cNvPr name="Freeform 12" id="12" descr="A screenshot of a computer  Description automatically generated"/>
          <p:cNvSpPr/>
          <p:nvPr/>
        </p:nvSpPr>
        <p:spPr>
          <a:xfrm flipH="false" flipV="false" rot="0">
            <a:off x="1033272" y="1452514"/>
            <a:ext cx="15307056" cy="3669507"/>
          </a:xfrm>
          <a:custGeom>
            <a:avLst/>
            <a:gdLst/>
            <a:ahLst/>
            <a:cxnLst/>
            <a:rect r="r" b="b" t="t" l="l"/>
            <a:pathLst>
              <a:path h="3669507" w="15307056">
                <a:moveTo>
                  <a:pt x="0" y="0"/>
                </a:moveTo>
                <a:lnTo>
                  <a:pt x="15307056" y="0"/>
                </a:lnTo>
                <a:lnTo>
                  <a:pt x="15307056" y="3669508"/>
                </a:lnTo>
                <a:lnTo>
                  <a:pt x="0" y="3669508"/>
                </a:lnTo>
                <a:lnTo>
                  <a:pt x="0" y="0"/>
                </a:lnTo>
                <a:close/>
              </a:path>
            </a:pathLst>
          </a:custGeom>
          <a:blipFill>
            <a:blip r:embed="rId3"/>
            <a:stretch>
              <a:fillRect l="0" t="-3248" r="0" b="-3248"/>
            </a:stretch>
          </a:blipFill>
        </p:spPr>
      </p:sp>
      <p:sp>
        <p:nvSpPr>
          <p:cNvPr name="Freeform 13" id="13" descr="A screenshot of a computer  Description automatically generated"/>
          <p:cNvSpPr/>
          <p:nvPr/>
        </p:nvSpPr>
        <p:spPr>
          <a:xfrm flipH="false" flipV="false" rot="0">
            <a:off x="1044702" y="5158120"/>
            <a:ext cx="15297912" cy="4268686"/>
          </a:xfrm>
          <a:custGeom>
            <a:avLst/>
            <a:gdLst/>
            <a:ahLst/>
            <a:cxnLst/>
            <a:rect r="r" b="b" t="t" l="l"/>
            <a:pathLst>
              <a:path h="4268686" w="15297912">
                <a:moveTo>
                  <a:pt x="0" y="0"/>
                </a:moveTo>
                <a:lnTo>
                  <a:pt x="15297912" y="0"/>
                </a:lnTo>
                <a:lnTo>
                  <a:pt x="15297912" y="4268687"/>
                </a:lnTo>
                <a:lnTo>
                  <a:pt x="0" y="4268687"/>
                </a:lnTo>
                <a:lnTo>
                  <a:pt x="0" y="0"/>
                </a:lnTo>
                <a:close/>
              </a:path>
            </a:pathLst>
          </a:custGeom>
          <a:blipFill>
            <a:blip r:embed="rId4"/>
            <a:stretch>
              <a:fillRect l="0" t="-8742" r="0" b="-8742"/>
            </a:stretch>
          </a:blipFill>
        </p:spPr>
      </p:sp>
      <p:sp>
        <p:nvSpPr>
          <p:cNvPr name="Freeform 14" id="14"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5"/>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TextBox 11" id="11"/>
          <p:cNvSpPr txBox="true"/>
          <p:nvPr/>
        </p:nvSpPr>
        <p:spPr>
          <a:xfrm rot="0">
            <a:off x="95127" y="296577"/>
            <a:ext cx="13117238" cy="804772"/>
          </a:xfrm>
          <a:prstGeom prst="rect">
            <a:avLst/>
          </a:prstGeom>
        </p:spPr>
        <p:txBody>
          <a:bodyPr anchor="t" rtlCol="false" tIns="0" lIns="0" bIns="0" rIns="0">
            <a:spAutoFit/>
          </a:bodyPr>
          <a:lstStyle/>
          <a:p>
            <a:pPr algn="ctr" marL="868680" indent="-434340" lvl="1">
              <a:lnSpc>
                <a:spcPts val="5759"/>
              </a:lnSpc>
              <a:buFont typeface="Arial"/>
              <a:buChar char="•"/>
            </a:pPr>
            <a:r>
              <a:rPr lang="en-US" b="true" sz="4800">
                <a:solidFill>
                  <a:srgbClr val="002060"/>
                </a:solidFill>
                <a:latin typeface="Arimo Bold"/>
                <a:ea typeface="Arimo Bold"/>
                <a:cs typeface="Arimo Bold"/>
                <a:sym typeface="Arimo Bold"/>
              </a:rPr>
              <a:t>DATA TRAINING AND PREPROCESSING</a:t>
            </a:r>
          </a:p>
        </p:txBody>
      </p:sp>
      <p:sp>
        <p:nvSpPr>
          <p:cNvPr name="Freeform 12" id="12" descr="A blue and purple liquid  Description automatically generated"/>
          <p:cNvSpPr/>
          <p:nvPr/>
        </p:nvSpPr>
        <p:spPr>
          <a:xfrm flipH="false" flipV="false" rot="5400000">
            <a:off x="15729672" y="-3950229"/>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Freeform 13" id="13" descr="A screenshot of a computer  Description automatically generated"/>
          <p:cNvSpPr/>
          <p:nvPr/>
        </p:nvSpPr>
        <p:spPr>
          <a:xfrm flipH="false" flipV="false" rot="0">
            <a:off x="6254" y="1174750"/>
            <a:ext cx="8615556" cy="7508876"/>
          </a:xfrm>
          <a:custGeom>
            <a:avLst/>
            <a:gdLst/>
            <a:ahLst/>
            <a:cxnLst/>
            <a:rect r="r" b="b" t="t" l="l"/>
            <a:pathLst>
              <a:path h="7508876" w="8615556">
                <a:moveTo>
                  <a:pt x="0" y="0"/>
                </a:moveTo>
                <a:lnTo>
                  <a:pt x="8615555" y="0"/>
                </a:lnTo>
                <a:lnTo>
                  <a:pt x="8615555" y="7508876"/>
                </a:lnTo>
                <a:lnTo>
                  <a:pt x="0" y="7508876"/>
                </a:lnTo>
                <a:lnTo>
                  <a:pt x="0" y="0"/>
                </a:lnTo>
                <a:close/>
              </a:path>
            </a:pathLst>
          </a:custGeom>
          <a:blipFill>
            <a:blip r:embed="rId4"/>
            <a:stretch>
              <a:fillRect l="-7310" t="0" r="-7310" b="0"/>
            </a:stretch>
          </a:blipFill>
        </p:spPr>
      </p:sp>
      <p:sp>
        <p:nvSpPr>
          <p:cNvPr name="Freeform 14" id="14" descr="A screenshot of a computer program  Description automatically generated"/>
          <p:cNvSpPr/>
          <p:nvPr/>
        </p:nvSpPr>
        <p:spPr>
          <a:xfrm flipH="false" flipV="false" rot="0">
            <a:off x="8620126" y="1172001"/>
            <a:ext cx="8723313" cy="7546124"/>
          </a:xfrm>
          <a:custGeom>
            <a:avLst/>
            <a:gdLst/>
            <a:ahLst/>
            <a:cxnLst/>
            <a:rect r="r" b="b" t="t" l="l"/>
            <a:pathLst>
              <a:path h="7546124" w="8723313">
                <a:moveTo>
                  <a:pt x="0" y="0"/>
                </a:moveTo>
                <a:lnTo>
                  <a:pt x="8723314" y="0"/>
                </a:lnTo>
                <a:lnTo>
                  <a:pt x="8723314" y="7546123"/>
                </a:lnTo>
                <a:lnTo>
                  <a:pt x="0" y="7546123"/>
                </a:lnTo>
                <a:lnTo>
                  <a:pt x="0" y="0"/>
                </a:lnTo>
                <a:close/>
              </a:path>
            </a:pathLst>
          </a:custGeom>
          <a:blipFill>
            <a:blip r:embed="rId5"/>
            <a:stretch>
              <a:fillRect l="-34689" t="0" r="-34689"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sp>
        <p:nvSpPr>
          <p:cNvPr name="Freeform 5" id="5"/>
          <p:cNvSpPr/>
          <p:nvPr/>
        </p:nvSpPr>
        <p:spPr>
          <a:xfrm flipH="false" flipV="false" rot="0">
            <a:off x="7869352" y="-5391780"/>
            <a:ext cx="18315316" cy="17785071"/>
          </a:xfrm>
          <a:custGeom>
            <a:avLst/>
            <a:gdLst/>
            <a:ahLst/>
            <a:cxnLst/>
            <a:rect r="r" b="b" t="t" l="l"/>
            <a:pathLst>
              <a:path h="17785071" w="18315316">
                <a:moveTo>
                  <a:pt x="0" y="0"/>
                </a:moveTo>
                <a:lnTo>
                  <a:pt x="18315315" y="0"/>
                </a:lnTo>
                <a:lnTo>
                  <a:pt x="18315315" y="17785071"/>
                </a:lnTo>
                <a:lnTo>
                  <a:pt x="0" y="17785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48640" y="474345"/>
            <a:ext cx="17343120" cy="1125378"/>
          </a:xfrm>
          <a:prstGeom prst="rect">
            <a:avLst/>
          </a:prstGeom>
        </p:spPr>
        <p:txBody>
          <a:bodyPr anchor="t" rtlCol="false" tIns="0" lIns="0" bIns="0" rIns="0">
            <a:spAutoFit/>
          </a:bodyPr>
          <a:lstStyle/>
          <a:p>
            <a:pPr algn="l">
              <a:lnSpc>
                <a:spcPts val="6480"/>
              </a:lnSpc>
            </a:pPr>
            <a:r>
              <a:rPr lang="en-US" sz="5400" b="true">
                <a:solidFill>
                  <a:srgbClr val="002060"/>
                </a:solidFill>
                <a:latin typeface="Arimo Bold"/>
                <a:ea typeface="Arimo Bold"/>
                <a:cs typeface="Arimo Bold"/>
                <a:sym typeface="Arimo Bold"/>
              </a:rPr>
              <a:t>1. INTRODUCTION</a:t>
            </a:r>
          </a:p>
        </p:txBody>
      </p:sp>
      <p:sp>
        <p:nvSpPr>
          <p:cNvPr name="TextBox 7" id="7"/>
          <p:cNvSpPr txBox="true"/>
          <p:nvPr/>
        </p:nvSpPr>
        <p:spPr>
          <a:xfrm rot="0">
            <a:off x="548642" y="1821294"/>
            <a:ext cx="11104245" cy="7972871"/>
          </a:xfrm>
          <a:prstGeom prst="rect">
            <a:avLst/>
          </a:prstGeom>
        </p:spPr>
        <p:txBody>
          <a:bodyPr anchor="t" rtlCol="false" tIns="0" lIns="0" bIns="0" rIns="0">
            <a:spAutoFit/>
          </a:bodyPr>
          <a:lstStyle/>
          <a:p>
            <a:pPr algn="l" marL="602647" indent="-301323" lvl="1">
              <a:lnSpc>
                <a:spcPts val="5114"/>
              </a:lnSpc>
              <a:buFont typeface="Arial"/>
              <a:buChar char="•"/>
            </a:pPr>
            <a:r>
              <a:rPr lang="en-US" sz="3330">
                <a:solidFill>
                  <a:srgbClr val="000000"/>
                </a:solidFill>
                <a:latin typeface="Arimo"/>
                <a:ea typeface="Arimo"/>
                <a:cs typeface="Arimo"/>
                <a:sym typeface="Arimo"/>
              </a:rPr>
              <a:t>The rising demand for reliable delivery services highlights the need for efficient logistics.</a:t>
            </a:r>
          </a:p>
          <a:p>
            <a:pPr algn="l" marL="602647" indent="-301323" lvl="1">
              <a:lnSpc>
                <a:spcPts val="5114"/>
              </a:lnSpc>
              <a:buFont typeface="Arial"/>
              <a:buChar char="•"/>
            </a:pPr>
            <a:r>
              <a:rPr lang="en-US" sz="3330">
                <a:solidFill>
                  <a:srgbClr val="000000"/>
                </a:solidFill>
                <a:latin typeface="Arimo"/>
                <a:ea typeface="Arimo"/>
                <a:cs typeface="Arimo"/>
                <a:sym typeface="Arimo"/>
              </a:rPr>
              <a:t>Unreliable delivery, poor routing, and tracking issues cause customer dissatisfaction. </a:t>
            </a:r>
          </a:p>
          <a:p>
            <a:pPr algn="l" marL="602647" indent="-301323" lvl="1">
              <a:lnSpc>
                <a:spcPts val="5114"/>
              </a:lnSpc>
              <a:buFont typeface="Arial"/>
              <a:buChar char="•"/>
            </a:pPr>
            <a:r>
              <a:rPr lang="en-US" sz="3330">
                <a:solidFill>
                  <a:srgbClr val="000000"/>
                </a:solidFill>
                <a:latin typeface="Arimo"/>
                <a:ea typeface="Arimo"/>
                <a:cs typeface="Arimo"/>
                <a:sym typeface="Arimo"/>
              </a:rPr>
              <a:t>AI and ML streamline processes, boost accuracy, and cut costs.</a:t>
            </a:r>
          </a:p>
          <a:p>
            <a:pPr algn="l" marL="602647" indent="-301323" lvl="1">
              <a:lnSpc>
                <a:spcPts val="5114"/>
              </a:lnSpc>
              <a:buFont typeface="Arial"/>
              <a:buChar char="•"/>
            </a:pPr>
            <a:r>
              <a:rPr lang="en-US" sz="3330">
                <a:solidFill>
                  <a:srgbClr val="000000"/>
                </a:solidFill>
                <a:latin typeface="Arimo"/>
                <a:ea typeface="Arimo"/>
                <a:cs typeface="Arimo"/>
                <a:sym typeface="Arimo"/>
              </a:rPr>
              <a:t>Better communication and feedback improve customer experience.</a:t>
            </a:r>
          </a:p>
          <a:p>
            <a:pPr algn="l" marL="602647" indent="-301323" lvl="1">
              <a:lnSpc>
                <a:spcPts val="5114"/>
              </a:lnSpc>
              <a:buFont typeface="Arial"/>
              <a:buChar char="•"/>
            </a:pPr>
            <a:r>
              <a:rPr lang="en-US" sz="3330">
                <a:solidFill>
                  <a:srgbClr val="000000"/>
                </a:solidFill>
                <a:latin typeface="Arimo"/>
                <a:ea typeface="Arimo"/>
                <a:cs typeface="Arimo"/>
                <a:sym typeface="Arimo"/>
              </a:rPr>
              <a:t>Optimize delivery with voice automation, fleet management, and CSAT analysis.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TextBox 11" id="11"/>
          <p:cNvSpPr txBox="true"/>
          <p:nvPr/>
        </p:nvSpPr>
        <p:spPr>
          <a:xfrm rot="0">
            <a:off x="414489" y="333153"/>
            <a:ext cx="7210214" cy="804772"/>
          </a:xfrm>
          <a:prstGeom prst="rect">
            <a:avLst/>
          </a:prstGeom>
        </p:spPr>
        <p:txBody>
          <a:bodyPr anchor="t" rtlCol="false" tIns="0" lIns="0" bIns="0" rIns="0">
            <a:spAutoFit/>
          </a:bodyPr>
          <a:lstStyle/>
          <a:p>
            <a:pPr algn="ctr" marL="868680" indent="-434340" lvl="1">
              <a:lnSpc>
                <a:spcPts val="5759"/>
              </a:lnSpc>
              <a:buFont typeface="Arial"/>
              <a:buChar char="•"/>
            </a:pPr>
            <a:r>
              <a:rPr lang="en-US" b="true" sz="4800">
                <a:solidFill>
                  <a:srgbClr val="002060"/>
                </a:solidFill>
                <a:latin typeface="Arimo Bold"/>
                <a:ea typeface="Arimo Bold"/>
                <a:cs typeface="Arimo Bold"/>
                <a:sym typeface="Arimo Bold"/>
              </a:rPr>
              <a:t>DISPLAY THE RESULTS</a:t>
            </a:r>
          </a:p>
        </p:txBody>
      </p:sp>
      <p:sp>
        <p:nvSpPr>
          <p:cNvPr name="Freeform 12" id="12"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Freeform 13" id="13" descr="A screenshot of a computer screen  Description automatically generated"/>
          <p:cNvSpPr/>
          <p:nvPr/>
        </p:nvSpPr>
        <p:spPr>
          <a:xfrm flipH="false" flipV="false" rot="0">
            <a:off x="501004" y="1399032"/>
            <a:ext cx="7584207" cy="7050024"/>
          </a:xfrm>
          <a:custGeom>
            <a:avLst/>
            <a:gdLst/>
            <a:ahLst/>
            <a:cxnLst/>
            <a:rect r="r" b="b" t="t" l="l"/>
            <a:pathLst>
              <a:path h="7050024" w="7584207">
                <a:moveTo>
                  <a:pt x="0" y="0"/>
                </a:moveTo>
                <a:lnTo>
                  <a:pt x="7584208" y="0"/>
                </a:lnTo>
                <a:lnTo>
                  <a:pt x="7584208" y="7050024"/>
                </a:lnTo>
                <a:lnTo>
                  <a:pt x="0" y="7050024"/>
                </a:lnTo>
                <a:lnTo>
                  <a:pt x="0" y="0"/>
                </a:lnTo>
                <a:close/>
              </a:path>
            </a:pathLst>
          </a:custGeom>
          <a:blipFill>
            <a:blip r:embed="rId4"/>
            <a:stretch>
              <a:fillRect l="-18" t="0" r="-18" b="0"/>
            </a:stretch>
          </a:blipFill>
        </p:spPr>
      </p:sp>
      <p:sp>
        <p:nvSpPr>
          <p:cNvPr name="Freeform 14" id="14" descr="A screenshot of a computer program  Description automatically generated"/>
          <p:cNvSpPr/>
          <p:nvPr/>
        </p:nvSpPr>
        <p:spPr>
          <a:xfrm flipH="false" flipV="false" rot="0">
            <a:off x="8083296" y="1529252"/>
            <a:ext cx="9144000" cy="6003202"/>
          </a:xfrm>
          <a:custGeom>
            <a:avLst/>
            <a:gdLst/>
            <a:ahLst/>
            <a:cxnLst/>
            <a:rect r="r" b="b" t="t" l="l"/>
            <a:pathLst>
              <a:path h="6003202" w="9144000">
                <a:moveTo>
                  <a:pt x="0" y="0"/>
                </a:moveTo>
                <a:lnTo>
                  <a:pt x="9144000" y="0"/>
                </a:lnTo>
                <a:lnTo>
                  <a:pt x="9144000" y="6003202"/>
                </a:lnTo>
                <a:lnTo>
                  <a:pt x="0" y="6003202"/>
                </a:lnTo>
                <a:lnTo>
                  <a:pt x="0" y="0"/>
                </a:lnTo>
                <a:close/>
              </a:path>
            </a:pathLst>
          </a:custGeom>
          <a:blipFill>
            <a:blip r:embed="rId5"/>
            <a:stretch>
              <a:fillRect l="-9627" t="0" r="-9627"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778806" y="773421"/>
            <a:ext cx="12612285" cy="804772"/>
          </a:xfrm>
          <a:prstGeom prst="rect">
            <a:avLst/>
          </a:prstGeom>
        </p:spPr>
        <p:txBody>
          <a:bodyPr anchor="t" rtlCol="false" tIns="0" lIns="0" bIns="0" rIns="0">
            <a:spAutoFit/>
          </a:bodyPr>
          <a:lstStyle/>
          <a:p>
            <a:pPr algn="ctr" marL="868680" indent="-434340" lvl="1">
              <a:lnSpc>
                <a:spcPts val="5759"/>
              </a:lnSpc>
              <a:buFont typeface="Arial"/>
              <a:buChar char="•"/>
            </a:pPr>
            <a:r>
              <a:rPr lang="en-US" b="true" sz="4800">
                <a:solidFill>
                  <a:srgbClr val="002060"/>
                </a:solidFill>
                <a:latin typeface="Arimo Bold"/>
                <a:ea typeface="Arimo Bold"/>
                <a:cs typeface="Arimo Bold"/>
                <a:sym typeface="Arimo Bold"/>
              </a:rPr>
              <a:t>COMPONENT SPECIFIC REQUIREMENTS </a:t>
            </a:r>
          </a:p>
        </p:txBody>
      </p:sp>
      <p:grpSp>
        <p:nvGrpSpPr>
          <p:cNvPr name="Group 13" id="13"/>
          <p:cNvGrpSpPr/>
          <p:nvPr/>
        </p:nvGrpSpPr>
        <p:grpSpPr>
          <a:xfrm rot="0">
            <a:off x="1187956" y="2349244"/>
            <a:ext cx="5570220" cy="4774690"/>
            <a:chOff x="0" y="0"/>
            <a:chExt cx="7426960" cy="6366254"/>
          </a:xfrm>
        </p:grpSpPr>
        <p:sp>
          <p:nvSpPr>
            <p:cNvPr name="Freeform 14" id="14"/>
            <p:cNvSpPr/>
            <p:nvPr/>
          </p:nvSpPr>
          <p:spPr>
            <a:xfrm flipH="false" flipV="false" rot="0">
              <a:off x="25400" y="25400"/>
              <a:ext cx="7376160" cy="6994398"/>
            </a:xfrm>
            <a:custGeom>
              <a:avLst/>
              <a:gdLst/>
              <a:ahLst/>
              <a:cxnLst/>
              <a:rect r="r" b="b" t="t" l="l"/>
              <a:pathLst>
                <a:path h="6994398" w="7376160">
                  <a:moveTo>
                    <a:pt x="0" y="0"/>
                  </a:moveTo>
                  <a:lnTo>
                    <a:pt x="7376160" y="0"/>
                  </a:lnTo>
                  <a:lnTo>
                    <a:pt x="7376160" y="5064633"/>
                  </a:lnTo>
                  <a:cubicBezTo>
                    <a:pt x="3688080" y="5064633"/>
                    <a:pt x="3688080" y="6994398"/>
                    <a:pt x="0" y="5897880"/>
                  </a:cubicBezTo>
                  <a:close/>
                </a:path>
              </a:pathLst>
            </a:custGeom>
            <a:solidFill>
              <a:srgbClr val="002060"/>
            </a:solidFill>
          </p:spPr>
        </p:sp>
        <p:sp>
          <p:nvSpPr>
            <p:cNvPr name="Freeform 15" id="15"/>
            <p:cNvSpPr/>
            <p:nvPr/>
          </p:nvSpPr>
          <p:spPr>
            <a:xfrm flipH="false" flipV="false" rot="0">
              <a:off x="0" y="0"/>
              <a:ext cx="7426960" cy="6285738"/>
            </a:xfrm>
            <a:custGeom>
              <a:avLst/>
              <a:gdLst/>
              <a:ahLst/>
              <a:cxnLst/>
              <a:rect r="r" b="b" t="t" l="l"/>
              <a:pathLst>
                <a:path h="6285738" w="7426960">
                  <a:moveTo>
                    <a:pt x="25400" y="0"/>
                  </a:moveTo>
                  <a:lnTo>
                    <a:pt x="7401560" y="0"/>
                  </a:lnTo>
                  <a:cubicBezTo>
                    <a:pt x="7415530" y="0"/>
                    <a:pt x="7426960" y="11430"/>
                    <a:pt x="7426960" y="25400"/>
                  </a:cubicBezTo>
                  <a:lnTo>
                    <a:pt x="7426960" y="5090033"/>
                  </a:lnTo>
                  <a:cubicBezTo>
                    <a:pt x="7426960" y="5104003"/>
                    <a:pt x="7415530" y="5115433"/>
                    <a:pt x="7401560" y="5115433"/>
                  </a:cubicBezTo>
                  <a:cubicBezTo>
                    <a:pt x="5819140" y="5115433"/>
                    <a:pt x="4918583" y="5471414"/>
                    <a:pt x="4110609" y="5790819"/>
                  </a:cubicBezTo>
                  <a:cubicBezTo>
                    <a:pt x="3455670" y="6049772"/>
                    <a:pt x="2859024" y="6285738"/>
                    <a:pt x="2011553" y="6285738"/>
                  </a:cubicBezTo>
                  <a:cubicBezTo>
                    <a:pt x="1473708" y="6285738"/>
                    <a:pt x="835787" y="6190742"/>
                    <a:pt x="18161" y="5947664"/>
                  </a:cubicBezTo>
                  <a:cubicBezTo>
                    <a:pt x="7366" y="5944489"/>
                    <a:pt x="0" y="5934583"/>
                    <a:pt x="0" y="5923280"/>
                  </a:cubicBezTo>
                  <a:lnTo>
                    <a:pt x="0" y="25400"/>
                  </a:lnTo>
                  <a:cubicBezTo>
                    <a:pt x="0" y="11430"/>
                    <a:pt x="11430" y="0"/>
                    <a:pt x="25400" y="0"/>
                  </a:cubicBezTo>
                  <a:moveTo>
                    <a:pt x="25400" y="50800"/>
                  </a:moveTo>
                  <a:lnTo>
                    <a:pt x="25400" y="25400"/>
                  </a:lnTo>
                  <a:lnTo>
                    <a:pt x="50800" y="25400"/>
                  </a:lnTo>
                  <a:lnTo>
                    <a:pt x="50800" y="5923280"/>
                  </a:lnTo>
                  <a:lnTo>
                    <a:pt x="25400" y="5923280"/>
                  </a:lnTo>
                  <a:lnTo>
                    <a:pt x="32639" y="5898896"/>
                  </a:lnTo>
                  <a:cubicBezTo>
                    <a:pt x="846836" y="6140958"/>
                    <a:pt x="1479804" y="6234811"/>
                    <a:pt x="2011553" y="6234811"/>
                  </a:cubicBezTo>
                  <a:cubicBezTo>
                    <a:pt x="2848483" y="6234811"/>
                    <a:pt x="3437001" y="6002274"/>
                    <a:pt x="4091940" y="5743448"/>
                  </a:cubicBezTo>
                  <a:cubicBezTo>
                    <a:pt x="4901946" y="5423281"/>
                    <a:pt x="5809615" y="5064506"/>
                    <a:pt x="7401560" y="5064506"/>
                  </a:cubicBezTo>
                  <a:lnTo>
                    <a:pt x="7401560" y="5089906"/>
                  </a:lnTo>
                  <a:lnTo>
                    <a:pt x="7376160" y="5089906"/>
                  </a:lnTo>
                  <a:lnTo>
                    <a:pt x="7376160" y="25400"/>
                  </a:lnTo>
                  <a:lnTo>
                    <a:pt x="7401560" y="25400"/>
                  </a:lnTo>
                  <a:lnTo>
                    <a:pt x="7401560" y="50800"/>
                  </a:lnTo>
                  <a:lnTo>
                    <a:pt x="25400" y="50800"/>
                  </a:lnTo>
                  <a:close/>
                </a:path>
              </a:pathLst>
            </a:custGeom>
            <a:solidFill>
              <a:srgbClr val="022B52"/>
            </a:solidFill>
          </p:spPr>
        </p:sp>
      </p:grpSp>
      <p:sp>
        <p:nvSpPr>
          <p:cNvPr name="TextBox 16" id="16"/>
          <p:cNvSpPr txBox="true"/>
          <p:nvPr/>
        </p:nvSpPr>
        <p:spPr>
          <a:xfrm rot="0">
            <a:off x="1416981" y="2602566"/>
            <a:ext cx="4301064" cy="527775"/>
          </a:xfrm>
          <a:prstGeom prst="rect">
            <a:avLst/>
          </a:prstGeom>
        </p:spPr>
        <p:txBody>
          <a:bodyPr anchor="t" rtlCol="false" tIns="0" lIns="0" bIns="0" rIns="0">
            <a:spAutoFit/>
          </a:bodyPr>
          <a:lstStyle/>
          <a:p>
            <a:pPr algn="l">
              <a:lnSpc>
                <a:spcPts val="3600"/>
              </a:lnSpc>
            </a:pPr>
            <a:r>
              <a:rPr lang="en-US" sz="3000">
                <a:solidFill>
                  <a:srgbClr val="FFFFFF"/>
                </a:solidFill>
                <a:latin typeface="Arimo"/>
                <a:ea typeface="Arimo"/>
                <a:cs typeface="Arimo"/>
                <a:sym typeface="Arimo"/>
              </a:rPr>
              <a:t>Functional Requirements</a:t>
            </a:r>
          </a:p>
        </p:txBody>
      </p:sp>
      <p:sp>
        <p:nvSpPr>
          <p:cNvPr name="TextBox 17" id="17"/>
          <p:cNvSpPr txBox="true"/>
          <p:nvPr/>
        </p:nvSpPr>
        <p:spPr>
          <a:xfrm rot="0">
            <a:off x="1297770" y="3438059"/>
            <a:ext cx="4533052" cy="3390096"/>
          </a:xfrm>
          <a:prstGeom prst="rect">
            <a:avLst/>
          </a:prstGeom>
        </p:spPr>
        <p:txBody>
          <a:bodyPr anchor="t" rtlCol="false" tIns="0" lIns="0" bIns="0" rIns="0">
            <a:spAutoFit/>
          </a:bodyPr>
          <a:lstStyle/>
          <a:p>
            <a:pPr algn="l" marL="488632" indent="-244316" lvl="1">
              <a:lnSpc>
                <a:spcPts val="3240"/>
              </a:lnSpc>
              <a:buFont typeface="Arial"/>
              <a:buChar char="•"/>
            </a:pPr>
            <a:r>
              <a:rPr lang="en-US" sz="2700">
                <a:solidFill>
                  <a:srgbClr val="FFFFFF"/>
                </a:solidFill>
                <a:latin typeface="Arimo"/>
                <a:ea typeface="Arimo"/>
                <a:cs typeface="Arimo"/>
                <a:sym typeface="Arimo"/>
              </a:rPr>
              <a:t>Voice Input Processing </a:t>
            </a:r>
          </a:p>
          <a:p>
            <a:pPr algn="l" marL="488632" indent="-244316" lvl="1">
              <a:lnSpc>
                <a:spcPts val="3240"/>
              </a:lnSpc>
            </a:pPr>
          </a:p>
          <a:p>
            <a:pPr algn="l" marL="488632" indent="-244316" lvl="1">
              <a:lnSpc>
                <a:spcPts val="3240"/>
              </a:lnSpc>
              <a:buFont typeface="Arial"/>
              <a:buChar char="•"/>
            </a:pPr>
            <a:r>
              <a:rPr lang="en-US" sz="2700">
                <a:solidFill>
                  <a:srgbClr val="FFFFFF"/>
                </a:solidFill>
                <a:latin typeface="Arimo"/>
                <a:ea typeface="Arimo"/>
                <a:cs typeface="Arimo"/>
                <a:sym typeface="Arimo"/>
              </a:rPr>
              <a:t>NLP Analysis</a:t>
            </a:r>
          </a:p>
          <a:p>
            <a:pPr algn="l" marL="488632" indent="-244316" lvl="1">
              <a:lnSpc>
                <a:spcPts val="3240"/>
              </a:lnSpc>
            </a:pPr>
          </a:p>
          <a:p>
            <a:pPr algn="l" marL="488632" indent="-244316" lvl="1">
              <a:lnSpc>
                <a:spcPts val="3240"/>
              </a:lnSpc>
              <a:buFont typeface="Arial"/>
              <a:buChar char="•"/>
            </a:pPr>
            <a:r>
              <a:rPr lang="en-US" sz="2700">
                <a:solidFill>
                  <a:srgbClr val="FFFFFF"/>
                </a:solidFill>
                <a:latin typeface="Arimo"/>
                <a:ea typeface="Arimo"/>
                <a:cs typeface="Arimo"/>
                <a:sym typeface="Arimo"/>
              </a:rPr>
              <a:t>Scoring System</a:t>
            </a:r>
          </a:p>
          <a:p>
            <a:pPr algn="l" marL="488632" indent="-244316" lvl="1">
              <a:lnSpc>
                <a:spcPts val="3240"/>
              </a:lnSpc>
            </a:pPr>
          </a:p>
          <a:p>
            <a:pPr algn="l" marL="488632" indent="-244316" lvl="1">
              <a:lnSpc>
                <a:spcPts val="3240"/>
              </a:lnSpc>
              <a:buFont typeface="Arial"/>
              <a:buChar char="•"/>
            </a:pPr>
            <a:r>
              <a:rPr lang="en-US" sz="2700">
                <a:solidFill>
                  <a:srgbClr val="FFFFFF"/>
                </a:solidFill>
                <a:latin typeface="Arimo"/>
                <a:ea typeface="Arimo"/>
                <a:cs typeface="Arimo"/>
                <a:sym typeface="Arimo"/>
              </a:rPr>
              <a:t>Integration</a:t>
            </a:r>
          </a:p>
          <a:p>
            <a:pPr algn="l" marL="488632" indent="-244316" lvl="1">
              <a:lnSpc>
                <a:spcPts val="3240"/>
              </a:lnSpc>
            </a:pPr>
          </a:p>
        </p:txBody>
      </p:sp>
      <p:grpSp>
        <p:nvGrpSpPr>
          <p:cNvPr name="Group 18" id="18"/>
          <p:cNvGrpSpPr/>
          <p:nvPr/>
        </p:nvGrpSpPr>
        <p:grpSpPr>
          <a:xfrm rot="0">
            <a:off x="9344404" y="2349244"/>
            <a:ext cx="5570220" cy="4774690"/>
            <a:chOff x="0" y="0"/>
            <a:chExt cx="7426960" cy="6366254"/>
          </a:xfrm>
        </p:grpSpPr>
        <p:sp>
          <p:nvSpPr>
            <p:cNvPr name="Freeform 19" id="19"/>
            <p:cNvSpPr/>
            <p:nvPr/>
          </p:nvSpPr>
          <p:spPr>
            <a:xfrm flipH="false" flipV="false" rot="0">
              <a:off x="25400" y="25400"/>
              <a:ext cx="7376160" cy="6994398"/>
            </a:xfrm>
            <a:custGeom>
              <a:avLst/>
              <a:gdLst/>
              <a:ahLst/>
              <a:cxnLst/>
              <a:rect r="r" b="b" t="t" l="l"/>
              <a:pathLst>
                <a:path h="6994398" w="7376160">
                  <a:moveTo>
                    <a:pt x="0" y="0"/>
                  </a:moveTo>
                  <a:lnTo>
                    <a:pt x="7376160" y="0"/>
                  </a:lnTo>
                  <a:lnTo>
                    <a:pt x="7376160" y="5064633"/>
                  </a:lnTo>
                  <a:cubicBezTo>
                    <a:pt x="3688080" y="5064633"/>
                    <a:pt x="3688080" y="6994398"/>
                    <a:pt x="0" y="5897880"/>
                  </a:cubicBezTo>
                  <a:close/>
                </a:path>
              </a:pathLst>
            </a:custGeom>
            <a:solidFill>
              <a:srgbClr val="002060"/>
            </a:solidFill>
          </p:spPr>
        </p:sp>
        <p:sp>
          <p:nvSpPr>
            <p:cNvPr name="Freeform 20" id="20"/>
            <p:cNvSpPr/>
            <p:nvPr/>
          </p:nvSpPr>
          <p:spPr>
            <a:xfrm flipH="false" flipV="false" rot="0">
              <a:off x="0" y="0"/>
              <a:ext cx="7426960" cy="6285738"/>
            </a:xfrm>
            <a:custGeom>
              <a:avLst/>
              <a:gdLst/>
              <a:ahLst/>
              <a:cxnLst/>
              <a:rect r="r" b="b" t="t" l="l"/>
              <a:pathLst>
                <a:path h="6285738" w="7426960">
                  <a:moveTo>
                    <a:pt x="25400" y="0"/>
                  </a:moveTo>
                  <a:lnTo>
                    <a:pt x="7401560" y="0"/>
                  </a:lnTo>
                  <a:cubicBezTo>
                    <a:pt x="7415530" y="0"/>
                    <a:pt x="7426960" y="11430"/>
                    <a:pt x="7426960" y="25400"/>
                  </a:cubicBezTo>
                  <a:lnTo>
                    <a:pt x="7426960" y="5090033"/>
                  </a:lnTo>
                  <a:cubicBezTo>
                    <a:pt x="7426960" y="5104003"/>
                    <a:pt x="7415530" y="5115433"/>
                    <a:pt x="7401560" y="5115433"/>
                  </a:cubicBezTo>
                  <a:cubicBezTo>
                    <a:pt x="5819140" y="5115433"/>
                    <a:pt x="4918583" y="5471414"/>
                    <a:pt x="4110609" y="5790819"/>
                  </a:cubicBezTo>
                  <a:cubicBezTo>
                    <a:pt x="3455670" y="6049772"/>
                    <a:pt x="2859024" y="6285738"/>
                    <a:pt x="2011553" y="6285738"/>
                  </a:cubicBezTo>
                  <a:cubicBezTo>
                    <a:pt x="1473708" y="6285738"/>
                    <a:pt x="835787" y="6190742"/>
                    <a:pt x="18161" y="5947664"/>
                  </a:cubicBezTo>
                  <a:cubicBezTo>
                    <a:pt x="7366" y="5944489"/>
                    <a:pt x="0" y="5934583"/>
                    <a:pt x="0" y="5923280"/>
                  </a:cubicBezTo>
                  <a:lnTo>
                    <a:pt x="0" y="25400"/>
                  </a:lnTo>
                  <a:cubicBezTo>
                    <a:pt x="0" y="11430"/>
                    <a:pt x="11430" y="0"/>
                    <a:pt x="25400" y="0"/>
                  </a:cubicBezTo>
                  <a:moveTo>
                    <a:pt x="25400" y="50800"/>
                  </a:moveTo>
                  <a:lnTo>
                    <a:pt x="25400" y="25400"/>
                  </a:lnTo>
                  <a:lnTo>
                    <a:pt x="50800" y="25400"/>
                  </a:lnTo>
                  <a:lnTo>
                    <a:pt x="50800" y="5923280"/>
                  </a:lnTo>
                  <a:lnTo>
                    <a:pt x="25400" y="5923280"/>
                  </a:lnTo>
                  <a:lnTo>
                    <a:pt x="32639" y="5898896"/>
                  </a:lnTo>
                  <a:cubicBezTo>
                    <a:pt x="846836" y="6140958"/>
                    <a:pt x="1479804" y="6234811"/>
                    <a:pt x="2011553" y="6234811"/>
                  </a:cubicBezTo>
                  <a:cubicBezTo>
                    <a:pt x="2848483" y="6234811"/>
                    <a:pt x="3437001" y="6002274"/>
                    <a:pt x="4091940" y="5743448"/>
                  </a:cubicBezTo>
                  <a:cubicBezTo>
                    <a:pt x="4901946" y="5423281"/>
                    <a:pt x="5809615" y="5064506"/>
                    <a:pt x="7401560" y="5064506"/>
                  </a:cubicBezTo>
                  <a:lnTo>
                    <a:pt x="7401560" y="5089906"/>
                  </a:lnTo>
                  <a:lnTo>
                    <a:pt x="7376160" y="5089906"/>
                  </a:lnTo>
                  <a:lnTo>
                    <a:pt x="7376160" y="25400"/>
                  </a:lnTo>
                  <a:lnTo>
                    <a:pt x="7401560" y="25400"/>
                  </a:lnTo>
                  <a:lnTo>
                    <a:pt x="7401560" y="50800"/>
                  </a:lnTo>
                  <a:lnTo>
                    <a:pt x="25400" y="50800"/>
                  </a:lnTo>
                  <a:close/>
                </a:path>
              </a:pathLst>
            </a:custGeom>
            <a:solidFill>
              <a:srgbClr val="022B52"/>
            </a:solidFill>
          </p:spPr>
        </p:sp>
      </p:grpSp>
      <p:sp>
        <p:nvSpPr>
          <p:cNvPr name="TextBox 21" id="21"/>
          <p:cNvSpPr txBox="true"/>
          <p:nvPr/>
        </p:nvSpPr>
        <p:spPr>
          <a:xfrm rot="0">
            <a:off x="9591717" y="2602564"/>
            <a:ext cx="5215464" cy="527775"/>
          </a:xfrm>
          <a:prstGeom prst="rect">
            <a:avLst/>
          </a:prstGeom>
        </p:spPr>
        <p:txBody>
          <a:bodyPr anchor="t" rtlCol="false" tIns="0" lIns="0" bIns="0" rIns="0">
            <a:spAutoFit/>
          </a:bodyPr>
          <a:lstStyle/>
          <a:p>
            <a:pPr algn="l">
              <a:lnSpc>
                <a:spcPts val="3600"/>
              </a:lnSpc>
            </a:pPr>
            <a:r>
              <a:rPr lang="en-US" sz="3000">
                <a:solidFill>
                  <a:srgbClr val="FFFFFF"/>
                </a:solidFill>
                <a:latin typeface="Arimo"/>
                <a:ea typeface="Arimo"/>
                <a:cs typeface="Arimo"/>
                <a:sym typeface="Arimo"/>
              </a:rPr>
              <a:t>Non-Functional Requirements</a:t>
            </a:r>
          </a:p>
        </p:txBody>
      </p:sp>
      <p:sp>
        <p:nvSpPr>
          <p:cNvPr name="TextBox 22" id="22"/>
          <p:cNvSpPr txBox="true"/>
          <p:nvPr/>
        </p:nvSpPr>
        <p:spPr>
          <a:xfrm rot="0">
            <a:off x="9592056" y="3437380"/>
            <a:ext cx="2907790" cy="2974598"/>
          </a:xfrm>
          <a:prstGeom prst="rect">
            <a:avLst/>
          </a:prstGeom>
        </p:spPr>
        <p:txBody>
          <a:bodyPr anchor="t" rtlCol="false" tIns="0" lIns="0" bIns="0" rIns="0">
            <a:spAutoFit/>
          </a:bodyPr>
          <a:lstStyle/>
          <a:p>
            <a:pPr algn="l" marL="488632" indent="-244316" lvl="1">
              <a:lnSpc>
                <a:spcPts val="3240"/>
              </a:lnSpc>
              <a:buFont typeface="Arial"/>
              <a:buChar char="•"/>
            </a:pPr>
            <a:r>
              <a:rPr lang="en-US" sz="2700">
                <a:solidFill>
                  <a:srgbClr val="EEF0FF"/>
                </a:solidFill>
                <a:latin typeface="Arimo"/>
                <a:ea typeface="Arimo"/>
                <a:cs typeface="Arimo"/>
                <a:sym typeface="Arimo"/>
              </a:rPr>
              <a:t>Reliability</a:t>
            </a:r>
          </a:p>
          <a:p>
            <a:pPr algn="l" marL="488632" indent="-244316" lvl="1">
              <a:lnSpc>
                <a:spcPts val="3240"/>
              </a:lnSpc>
            </a:pPr>
          </a:p>
          <a:p>
            <a:pPr algn="l" marL="488632" indent="-244316" lvl="1">
              <a:lnSpc>
                <a:spcPts val="3240"/>
              </a:lnSpc>
              <a:buFont typeface="Arial"/>
              <a:buChar char="•"/>
            </a:pPr>
            <a:r>
              <a:rPr lang="en-US" sz="2700">
                <a:solidFill>
                  <a:srgbClr val="EEF0FF"/>
                </a:solidFill>
                <a:latin typeface="Arimo"/>
                <a:ea typeface="Arimo"/>
                <a:cs typeface="Arimo"/>
                <a:sym typeface="Arimo"/>
              </a:rPr>
              <a:t> Availability</a:t>
            </a:r>
          </a:p>
          <a:p>
            <a:pPr algn="l" marL="488632" indent="-244316" lvl="1">
              <a:lnSpc>
                <a:spcPts val="3240"/>
              </a:lnSpc>
            </a:pPr>
          </a:p>
          <a:p>
            <a:pPr algn="l" marL="488632" indent="-244316" lvl="1">
              <a:lnSpc>
                <a:spcPts val="3240"/>
              </a:lnSpc>
              <a:buFont typeface="Arial"/>
              <a:buChar char="•"/>
            </a:pPr>
            <a:r>
              <a:rPr lang="en-US" sz="2700">
                <a:solidFill>
                  <a:srgbClr val="EEF0FF"/>
                </a:solidFill>
                <a:latin typeface="Arimo"/>
                <a:ea typeface="Arimo"/>
                <a:cs typeface="Arimo"/>
                <a:sym typeface="Arimo"/>
              </a:rPr>
              <a:t>Maintainability</a:t>
            </a:r>
          </a:p>
          <a:p>
            <a:pPr algn="l" marL="488632" indent="-244316" lvl="1">
              <a:lnSpc>
                <a:spcPts val="3240"/>
              </a:lnSpc>
            </a:pPr>
          </a:p>
          <a:p>
            <a:pPr algn="l" marL="488632" indent="-244316" lvl="1">
              <a:lnSpc>
                <a:spcPts val="3240"/>
              </a:lnSpc>
              <a:buFont typeface="Arial"/>
              <a:buChar char="•"/>
            </a:pPr>
            <a:r>
              <a:rPr lang="en-US" sz="2700">
                <a:solidFill>
                  <a:srgbClr val="EEF0FF"/>
                </a:solidFill>
                <a:latin typeface="Arimo"/>
                <a:ea typeface="Arimo"/>
                <a:cs typeface="Arimo"/>
                <a:sym typeface="Arimo"/>
              </a:rPr>
              <a:t>Security</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814905" y="773421"/>
            <a:ext cx="11670453" cy="804772"/>
          </a:xfrm>
          <a:prstGeom prst="rect">
            <a:avLst/>
          </a:prstGeom>
        </p:spPr>
        <p:txBody>
          <a:bodyPr anchor="t" rtlCol="false" tIns="0" lIns="0" bIns="0" rIns="0">
            <a:spAutoFit/>
          </a:bodyPr>
          <a:lstStyle/>
          <a:p>
            <a:pPr algn="ctr">
              <a:lnSpc>
                <a:spcPts val="5759"/>
              </a:lnSpc>
            </a:pPr>
            <a:r>
              <a:rPr lang="en-US" b="true" sz="4800">
                <a:solidFill>
                  <a:srgbClr val="002060"/>
                </a:solidFill>
                <a:latin typeface="Arimo Bold"/>
                <a:ea typeface="Arimo Bold"/>
                <a:cs typeface="Arimo Bold"/>
                <a:sym typeface="Arimo Bold"/>
              </a:rPr>
              <a:t>WORK BREAKDOWN CHART </a:t>
            </a:r>
          </a:p>
        </p:txBody>
      </p:sp>
      <p:sp>
        <p:nvSpPr>
          <p:cNvPr name="Freeform 13" id="13" descr="A diagram of a web application  Description automatically generated"/>
          <p:cNvSpPr/>
          <p:nvPr/>
        </p:nvSpPr>
        <p:spPr>
          <a:xfrm flipH="false" flipV="false" rot="0">
            <a:off x="846668" y="1903554"/>
            <a:ext cx="15553264" cy="7385824"/>
          </a:xfrm>
          <a:custGeom>
            <a:avLst/>
            <a:gdLst/>
            <a:ahLst/>
            <a:cxnLst/>
            <a:rect r="r" b="b" t="t" l="l"/>
            <a:pathLst>
              <a:path h="7385824" w="15553264">
                <a:moveTo>
                  <a:pt x="0" y="0"/>
                </a:moveTo>
                <a:lnTo>
                  <a:pt x="15553264" y="0"/>
                </a:lnTo>
                <a:lnTo>
                  <a:pt x="15553264" y="7385824"/>
                </a:lnTo>
                <a:lnTo>
                  <a:pt x="0" y="7385824"/>
                </a:lnTo>
                <a:lnTo>
                  <a:pt x="0" y="0"/>
                </a:lnTo>
                <a:close/>
              </a:path>
            </a:pathLst>
          </a:custGeom>
          <a:blipFill>
            <a:blip r:embed="rId4"/>
            <a:stretch>
              <a:fillRect l="-744" t="0" r="-744"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IT21031748</a:t>
            </a:r>
            <a:r>
              <a:rPr lang="en-US" sz="2700">
                <a:solidFill>
                  <a:srgbClr val="000000"/>
                </a:solidFill>
                <a:latin typeface="Cambria"/>
                <a:ea typeface="Cambria"/>
                <a:cs typeface="Cambria"/>
                <a:sym typeface="Cambria"/>
              </a:rPr>
              <a:t>   |   Rathnayaka K.P.Y.N</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971496" y="916296"/>
            <a:ext cx="3812330" cy="804772"/>
          </a:xfrm>
          <a:prstGeom prst="rect">
            <a:avLst/>
          </a:prstGeom>
        </p:spPr>
        <p:txBody>
          <a:bodyPr anchor="t" rtlCol="false" tIns="0" lIns="0" bIns="0" rIns="0">
            <a:spAutoFit/>
          </a:bodyPr>
          <a:lstStyle/>
          <a:p>
            <a:pPr algn="ctr">
              <a:lnSpc>
                <a:spcPts val="5759"/>
              </a:lnSpc>
            </a:pPr>
            <a:r>
              <a:rPr lang="en-US" b="true" sz="4800">
                <a:solidFill>
                  <a:srgbClr val="002060"/>
                </a:solidFill>
                <a:latin typeface="Arimo Bold"/>
                <a:ea typeface="Arimo Bold"/>
                <a:cs typeface="Arimo Bold"/>
                <a:sym typeface="Arimo Bold"/>
              </a:rPr>
              <a:t>REFERENCES</a:t>
            </a:r>
          </a:p>
        </p:txBody>
      </p:sp>
      <p:sp>
        <p:nvSpPr>
          <p:cNvPr name="TextBox 13" id="13"/>
          <p:cNvSpPr txBox="true"/>
          <p:nvPr/>
        </p:nvSpPr>
        <p:spPr>
          <a:xfrm rot="0">
            <a:off x="976599" y="2175604"/>
            <a:ext cx="14766609" cy="5144422"/>
          </a:xfrm>
          <a:prstGeom prst="rect">
            <a:avLst/>
          </a:prstGeom>
        </p:spPr>
        <p:txBody>
          <a:bodyPr anchor="t" rtlCol="false" tIns="0" lIns="0" bIns="0" rIns="0">
            <a:spAutoFit/>
          </a:bodyPr>
          <a:lstStyle/>
          <a:p>
            <a:pPr algn="l">
              <a:lnSpc>
                <a:spcPts val="3240"/>
              </a:lnSpc>
            </a:pPr>
            <a:r>
              <a:rPr lang="en-US" sz="2700">
                <a:solidFill>
                  <a:srgbClr val="333333"/>
                </a:solidFill>
                <a:latin typeface="Cambria"/>
                <a:ea typeface="Cambria"/>
                <a:cs typeface="Cambria"/>
                <a:sym typeface="Cambria"/>
              </a:rPr>
              <a:t>[1] Employee Recognition, Task Performance, and OCB: Mediated and Moderated by Pride</a:t>
            </a:r>
            <a:r>
              <a:rPr lang="en-US" sz="2700">
                <a:solidFill>
                  <a:srgbClr val="000000"/>
                </a:solidFill>
                <a:latin typeface="Cambria"/>
                <a:ea typeface="Cambria"/>
                <a:cs typeface="Cambria"/>
                <a:sym typeface="Cambria"/>
              </a:rPr>
              <a:t>(</a:t>
            </a:r>
            <a:r>
              <a:rPr lang="en-US" sz="2700" u="sng">
                <a:solidFill>
                  <a:srgbClr val="F49100"/>
                </a:solidFill>
                <a:latin typeface="Cambria"/>
                <a:ea typeface="Cambria"/>
                <a:cs typeface="Cambria"/>
                <a:sym typeface="Cambria"/>
                <a:hlinkClick r:id="rId4" tooltip="https://www.mdpi.com/2071-1050/14/3/1631"/>
              </a:rPr>
              <a:t>https://www.mdpi.com/2071-1050/14/3/1631</a:t>
            </a:r>
            <a:r>
              <a:rPr lang="en-US" sz="2700">
                <a:solidFill>
                  <a:srgbClr val="000000"/>
                </a:solidFill>
                <a:latin typeface="Cambria"/>
                <a:ea typeface="Cambria"/>
                <a:cs typeface="Cambria"/>
                <a:sym typeface="Cambria"/>
              </a:rPr>
              <a:t> )</a:t>
            </a:r>
          </a:p>
          <a:p>
            <a:pPr algn="l">
              <a:lnSpc>
                <a:spcPts val="3240"/>
              </a:lnSpc>
            </a:pPr>
            <a:r>
              <a:rPr lang="en-US" sz="2700">
                <a:solidFill>
                  <a:srgbClr val="000000"/>
                </a:solidFill>
                <a:latin typeface="Cambria"/>
                <a:ea typeface="Cambria"/>
                <a:cs typeface="Cambria"/>
                <a:sym typeface="Cambria"/>
              </a:rPr>
              <a:t>[2] The Key Strategies for Measuring Employee Performance in Companies: A Systematic Review(</a:t>
            </a:r>
            <a:r>
              <a:rPr lang="en-US" sz="2700" u="sng">
                <a:solidFill>
                  <a:srgbClr val="F49100"/>
                </a:solidFill>
                <a:latin typeface="Cambria"/>
                <a:ea typeface="Cambria"/>
                <a:cs typeface="Cambria"/>
                <a:sym typeface="Cambria"/>
                <a:hlinkClick r:id="rId5" tooltip="https://www.researchgate.net/publication/367528681"/>
              </a:rPr>
              <a:t>https://www.researchgate.net/publication/367528681</a:t>
            </a:r>
            <a:r>
              <a:rPr lang="en-US" sz="2700">
                <a:solidFill>
                  <a:srgbClr val="000000"/>
                </a:solidFill>
                <a:latin typeface="Cambria"/>
                <a:ea typeface="Cambria"/>
                <a:cs typeface="Cambria"/>
                <a:sym typeface="Cambria"/>
              </a:rPr>
              <a:t> )</a:t>
            </a:r>
          </a:p>
          <a:p>
            <a:pPr algn="l">
              <a:lnSpc>
                <a:spcPts val="3240"/>
              </a:lnSpc>
            </a:pPr>
            <a:r>
              <a:rPr lang="en-US" sz="2700">
                <a:solidFill>
                  <a:srgbClr val="000000"/>
                </a:solidFill>
                <a:latin typeface="Cambria"/>
                <a:ea typeface="Cambria"/>
                <a:cs typeface="Cambria"/>
                <a:sym typeface="Cambria"/>
              </a:rPr>
              <a:t>[3] Role of Work Breaks in Well-Being and Performance(</a:t>
            </a:r>
            <a:r>
              <a:rPr lang="en-US" sz="2700" u="sng">
                <a:solidFill>
                  <a:srgbClr val="F49100"/>
                </a:solidFill>
                <a:latin typeface="Cambria"/>
                <a:ea typeface="Cambria"/>
                <a:cs typeface="Cambria"/>
                <a:sym typeface="Cambria"/>
                <a:hlinkClick r:id="rId6" tooltip="https://www.researchgate.net/publication/361913348_"/>
              </a:rPr>
              <a:t>https://www.researchgate.net/publication/361913348_</a:t>
            </a:r>
            <a:r>
              <a:rPr lang="en-US" sz="2700">
                <a:solidFill>
                  <a:srgbClr val="000000"/>
                </a:solidFill>
                <a:latin typeface="Cambria"/>
                <a:ea typeface="Cambria"/>
                <a:cs typeface="Cambria"/>
                <a:sym typeface="Cambria"/>
              </a:rPr>
              <a:t> )</a:t>
            </a:r>
          </a:p>
          <a:p>
            <a:pPr algn="l">
              <a:lnSpc>
                <a:spcPts val="3240"/>
              </a:lnSpc>
            </a:pPr>
            <a:r>
              <a:rPr lang="en-US" sz="2700">
                <a:solidFill>
                  <a:srgbClr val="000000"/>
                </a:solidFill>
                <a:latin typeface="Cambria"/>
                <a:ea typeface="Cambria"/>
                <a:cs typeface="Cambria"/>
                <a:sym typeface="Cambria"/>
              </a:rPr>
              <a:t>[4] Putting the System Into Performance Management Systems: A Review and Agenda for Performance Management Research(</a:t>
            </a:r>
            <a:r>
              <a:rPr lang="en-US" sz="2700" u="sng">
                <a:solidFill>
                  <a:srgbClr val="F49100"/>
                </a:solidFill>
                <a:latin typeface="Cambria"/>
                <a:ea typeface="Cambria"/>
                <a:cs typeface="Cambria"/>
                <a:sym typeface="Cambria"/>
                <a:hlinkClick r:id="rId7" tooltip="https://www.researchgate.net/publication/323040479_"/>
              </a:rPr>
              <a:t>https://www.researchgate.net/publication/323040479_</a:t>
            </a:r>
            <a:r>
              <a:rPr lang="en-US" sz="2700">
                <a:solidFill>
                  <a:srgbClr val="000000"/>
                </a:solidFill>
                <a:latin typeface="Cambria"/>
                <a:ea typeface="Cambria"/>
                <a:cs typeface="Cambria"/>
                <a:sym typeface="Cambria"/>
              </a:rPr>
              <a:t> )</a:t>
            </a:r>
          </a:p>
          <a:p>
            <a:pPr algn="l">
              <a:lnSpc>
                <a:spcPts val="3240"/>
              </a:lnSpc>
            </a:pPr>
            <a:r>
              <a:rPr lang="en-US" sz="2700">
                <a:solidFill>
                  <a:srgbClr val="333333"/>
                </a:solidFill>
                <a:latin typeface="Cambria"/>
                <a:ea typeface="Cambria"/>
                <a:cs typeface="Cambria"/>
                <a:sym typeface="Cambria"/>
              </a:rPr>
              <a:t>[5] Employee Recognition and Performance:A Field Experiment(</a:t>
            </a:r>
            <a:r>
              <a:rPr lang="en-US" sz="2700" u="sng">
                <a:solidFill>
                  <a:srgbClr val="F49100"/>
                </a:solidFill>
                <a:latin typeface="Cambria"/>
                <a:ea typeface="Cambria"/>
                <a:cs typeface="Cambria"/>
                <a:sym typeface="Cambria"/>
                <a:hlinkClick r:id="rId8" tooltip="https://people.duke.edu/~dandan/webfiles/PapersPayoff/Scarcity_02June2015.pd"/>
              </a:rPr>
              <a:t>https://people.duke.edu/~dandan/webfiles/PapersPayoff/Scarcity_02June2015.pd</a:t>
            </a:r>
            <a:r>
              <a:rPr lang="en-US" sz="2700">
                <a:solidFill>
                  <a:srgbClr val="333333"/>
                </a:solidFill>
                <a:latin typeface="Cambria"/>
                <a:ea typeface="Cambria"/>
                <a:cs typeface="Cambria"/>
                <a:sym typeface="Cambria"/>
              </a:rPr>
              <a:t> )</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10015359"/>
            <a:ext cx="18288000" cy="271643"/>
            <a:chOff x="0" y="0"/>
            <a:chExt cx="24384000" cy="362190"/>
          </a:xfrm>
        </p:grpSpPr>
        <p:sp>
          <p:nvSpPr>
            <p:cNvPr name="Freeform 6" id="6"/>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7" id="7"/>
          <p:cNvGrpSpPr/>
          <p:nvPr/>
        </p:nvGrpSpPr>
        <p:grpSpPr>
          <a:xfrm rot="0">
            <a:off x="15182850" y="209550"/>
            <a:ext cx="3009900" cy="3467100"/>
            <a:chOff x="0" y="0"/>
            <a:chExt cx="4013200" cy="4622800"/>
          </a:xfrm>
        </p:grpSpPr>
        <p:sp>
          <p:nvSpPr>
            <p:cNvPr name="Freeform 8" id="8"/>
            <p:cNvSpPr/>
            <p:nvPr/>
          </p:nvSpPr>
          <p:spPr>
            <a:xfrm flipH="false" flipV="false" rot="0">
              <a:off x="25400" y="25400"/>
              <a:ext cx="3962400" cy="4572000"/>
            </a:xfrm>
            <a:custGeom>
              <a:avLst/>
              <a:gdLst/>
              <a:ahLst/>
              <a:cxnLst/>
              <a:rect r="r" b="b" t="t" l="l"/>
              <a:pathLst>
                <a:path h="4572000" w="3962400">
                  <a:moveTo>
                    <a:pt x="0" y="0"/>
                  </a:moveTo>
                  <a:lnTo>
                    <a:pt x="3962400" y="0"/>
                  </a:lnTo>
                  <a:lnTo>
                    <a:pt x="3962400" y="4572000"/>
                  </a:lnTo>
                  <a:lnTo>
                    <a:pt x="0" y="4572000"/>
                  </a:lnTo>
                  <a:close/>
                </a:path>
              </a:pathLst>
            </a:custGeom>
            <a:solidFill>
              <a:srgbClr val="000000"/>
            </a:solidFill>
          </p:spPr>
        </p:sp>
        <p:sp>
          <p:nvSpPr>
            <p:cNvPr name="Freeform 9" id="9"/>
            <p:cNvSpPr/>
            <p:nvPr/>
          </p:nvSpPr>
          <p:spPr>
            <a:xfrm flipH="false" flipV="false" rot="0">
              <a:off x="0" y="0"/>
              <a:ext cx="4013200" cy="4622800"/>
            </a:xfrm>
            <a:custGeom>
              <a:avLst/>
              <a:gdLst/>
              <a:ahLst/>
              <a:cxnLst/>
              <a:rect r="r" b="b" t="t" l="l"/>
              <a:pathLst>
                <a:path h="4622800" w="4013200">
                  <a:moveTo>
                    <a:pt x="25400" y="0"/>
                  </a:moveTo>
                  <a:lnTo>
                    <a:pt x="3987800" y="0"/>
                  </a:lnTo>
                  <a:cubicBezTo>
                    <a:pt x="4001770" y="0"/>
                    <a:pt x="4013200" y="11430"/>
                    <a:pt x="4013200" y="25400"/>
                  </a:cubicBezTo>
                  <a:lnTo>
                    <a:pt x="4013200" y="4597400"/>
                  </a:lnTo>
                  <a:cubicBezTo>
                    <a:pt x="4013200" y="4611370"/>
                    <a:pt x="4001770" y="4622800"/>
                    <a:pt x="3987800" y="4622800"/>
                  </a:cubicBezTo>
                  <a:lnTo>
                    <a:pt x="25400" y="4622800"/>
                  </a:lnTo>
                  <a:cubicBezTo>
                    <a:pt x="11430" y="4622800"/>
                    <a:pt x="0" y="4611370"/>
                    <a:pt x="0" y="4597400"/>
                  </a:cubicBezTo>
                  <a:lnTo>
                    <a:pt x="0" y="25400"/>
                  </a:lnTo>
                  <a:cubicBezTo>
                    <a:pt x="0" y="11430"/>
                    <a:pt x="11430" y="0"/>
                    <a:pt x="25400" y="0"/>
                  </a:cubicBezTo>
                  <a:moveTo>
                    <a:pt x="25400" y="50800"/>
                  </a:moveTo>
                  <a:lnTo>
                    <a:pt x="25400" y="25400"/>
                  </a:lnTo>
                  <a:lnTo>
                    <a:pt x="50800" y="25400"/>
                  </a:lnTo>
                  <a:lnTo>
                    <a:pt x="50800" y="4597400"/>
                  </a:lnTo>
                  <a:lnTo>
                    <a:pt x="25400" y="4597400"/>
                  </a:lnTo>
                  <a:lnTo>
                    <a:pt x="25400" y="4572000"/>
                  </a:lnTo>
                  <a:lnTo>
                    <a:pt x="3987800" y="4572000"/>
                  </a:lnTo>
                  <a:lnTo>
                    <a:pt x="3987800" y="4597400"/>
                  </a:lnTo>
                  <a:lnTo>
                    <a:pt x="3962400" y="4597400"/>
                  </a:lnTo>
                  <a:lnTo>
                    <a:pt x="3962400" y="25400"/>
                  </a:lnTo>
                  <a:lnTo>
                    <a:pt x="3987800" y="25400"/>
                  </a:lnTo>
                  <a:lnTo>
                    <a:pt x="3987800" y="50800"/>
                  </a:lnTo>
                  <a:lnTo>
                    <a:pt x="25400" y="50800"/>
                  </a:lnTo>
                  <a:close/>
                </a:path>
              </a:pathLst>
            </a:custGeom>
            <a:solidFill>
              <a:srgbClr val="000000"/>
            </a:solidFill>
          </p:spPr>
        </p:sp>
        <p:sp>
          <p:nvSpPr>
            <p:cNvPr name="TextBox 10" id="10"/>
            <p:cNvSpPr txBox="true"/>
            <p:nvPr/>
          </p:nvSpPr>
          <p:spPr>
            <a:xfrm>
              <a:off x="0" y="-19050"/>
              <a:ext cx="4013200" cy="4641850"/>
            </a:xfrm>
            <a:prstGeom prst="rect">
              <a:avLst/>
            </a:prstGeom>
          </p:spPr>
          <p:txBody>
            <a:bodyPr anchor="ctr" rtlCol="false" tIns="50800" lIns="50800" bIns="50800" rIns="50800"/>
            <a:lstStyle/>
            <a:p>
              <a:pPr algn="ctr">
                <a:lnSpc>
                  <a:spcPts val="3240"/>
                </a:lnSpc>
              </a:pPr>
              <a:r>
                <a:rPr lang="en-US" sz="2700">
                  <a:solidFill>
                    <a:srgbClr val="FFFFFF"/>
                  </a:solidFill>
                  <a:latin typeface="Cambria"/>
                  <a:ea typeface="Cambria"/>
                  <a:cs typeface="Cambria"/>
                  <a:sym typeface="Cambria"/>
                </a:rPr>
                <a:t>Student Must add a professional photo to this cage</a:t>
              </a:r>
            </a:p>
          </p:txBody>
        </p:sp>
      </p:grpSp>
      <p:sp>
        <p:nvSpPr>
          <p:cNvPr name="TextBox 11" id="11"/>
          <p:cNvSpPr txBox="true"/>
          <p:nvPr/>
        </p:nvSpPr>
        <p:spPr>
          <a:xfrm rot="0">
            <a:off x="2253453" y="6876155"/>
            <a:ext cx="15361920" cy="1980247"/>
          </a:xfrm>
          <a:prstGeom prst="rect">
            <a:avLst/>
          </a:prstGeom>
        </p:spPr>
        <p:txBody>
          <a:bodyPr anchor="t" rtlCol="false" tIns="0" lIns="0" bIns="0" rIns="0">
            <a:spAutoFit/>
          </a:bodyPr>
          <a:lstStyle/>
          <a:p>
            <a:pPr algn="l">
              <a:lnSpc>
                <a:spcPts val="7200"/>
              </a:lnSpc>
            </a:pPr>
            <a:r>
              <a:rPr lang="en-US" sz="6000" b="true">
                <a:solidFill>
                  <a:srgbClr val="000000"/>
                </a:solidFill>
                <a:latin typeface="Arimo Bold"/>
                <a:ea typeface="Arimo Bold"/>
                <a:cs typeface="Arimo Bold"/>
                <a:sym typeface="Arimo Bold"/>
              </a:rPr>
              <a:t>IT21165948 | D.T.D DISSANAYAKE</a:t>
            </a:r>
          </a:p>
        </p:txBody>
      </p:sp>
      <p:sp>
        <p:nvSpPr>
          <p:cNvPr name="TextBox 12" id="12"/>
          <p:cNvSpPr txBox="true"/>
          <p:nvPr/>
        </p:nvSpPr>
        <p:spPr>
          <a:xfrm rot="0">
            <a:off x="2253453" y="6325077"/>
            <a:ext cx="15361920" cy="2177890"/>
          </a:xfrm>
          <a:prstGeom prst="rect">
            <a:avLst/>
          </a:prstGeom>
        </p:spPr>
        <p:txBody>
          <a:bodyPr anchor="t" rtlCol="false" tIns="0" lIns="0" bIns="0" rIns="0">
            <a:spAutoFit/>
          </a:bodyPr>
          <a:lstStyle/>
          <a:p>
            <a:pPr algn="l">
              <a:lnSpc>
                <a:spcPts val="3600"/>
              </a:lnSpc>
            </a:pPr>
            <a:r>
              <a:rPr lang="en-US" sz="3000">
                <a:solidFill>
                  <a:srgbClr val="898989"/>
                </a:solidFill>
                <a:latin typeface="Cambria"/>
                <a:ea typeface="Cambria"/>
                <a:cs typeface="Cambria"/>
                <a:sym typeface="Cambria"/>
              </a:rPr>
              <a:t>BSc (Hons) Degree in Information Technology (specialization in Information Technology ) </a:t>
            </a:r>
          </a:p>
        </p:txBody>
      </p:sp>
      <p:grpSp>
        <p:nvGrpSpPr>
          <p:cNvPr name="Group 13" id="13"/>
          <p:cNvGrpSpPr/>
          <p:nvPr/>
        </p:nvGrpSpPr>
        <p:grpSpPr>
          <a:xfrm rot="2431879">
            <a:off x="1953425" y="-2957497"/>
            <a:ext cx="1256822" cy="11851569"/>
            <a:chOff x="0" y="0"/>
            <a:chExt cx="1675762" cy="15802092"/>
          </a:xfrm>
        </p:grpSpPr>
        <p:sp>
          <p:nvSpPr>
            <p:cNvPr name="Freeform 14" id="14"/>
            <p:cNvSpPr/>
            <p:nvPr/>
          </p:nvSpPr>
          <p:spPr>
            <a:xfrm flipH="false" flipV="false" rot="0">
              <a:off x="0" y="0"/>
              <a:ext cx="1675765" cy="15802102"/>
            </a:xfrm>
            <a:custGeom>
              <a:avLst/>
              <a:gdLst/>
              <a:ahLst/>
              <a:cxnLst/>
              <a:rect r="r" b="b" t="t" l="l"/>
              <a:pathLst>
                <a:path h="15802102" w="1675765">
                  <a:moveTo>
                    <a:pt x="0" y="15802102"/>
                  </a:moveTo>
                  <a:lnTo>
                    <a:pt x="418973" y="0"/>
                  </a:lnTo>
                  <a:lnTo>
                    <a:pt x="1675765" y="0"/>
                  </a:lnTo>
                  <a:lnTo>
                    <a:pt x="1256792" y="15802102"/>
                  </a:lnTo>
                  <a:close/>
                </a:path>
              </a:pathLst>
            </a:custGeom>
            <a:gradFill rotWithShape="true">
              <a:gsLst>
                <a:gs pos="0">
                  <a:srgbClr val="006991">
                    <a:alpha val="100000"/>
                  </a:srgbClr>
                </a:gs>
                <a:gs pos="48000">
                  <a:srgbClr val="00A3E2">
                    <a:alpha val="100000"/>
                  </a:srgbClr>
                </a:gs>
                <a:gs pos="100000">
                  <a:srgbClr val="4FCEFF">
                    <a:alpha val="100000"/>
                  </a:srgbClr>
                </a:gs>
              </a:gsLst>
              <a:lin ang="16200000"/>
            </a:gradFill>
          </p:spPr>
        </p:sp>
      </p:grpSp>
      <p:sp>
        <p:nvSpPr>
          <p:cNvPr name="Freeform 15" id="15"/>
          <p:cNvSpPr/>
          <p:nvPr/>
        </p:nvSpPr>
        <p:spPr>
          <a:xfrm flipH="false" flipV="false" rot="0">
            <a:off x="14006970" y="47316"/>
            <a:ext cx="4259782" cy="4259782"/>
          </a:xfrm>
          <a:custGeom>
            <a:avLst/>
            <a:gdLst/>
            <a:ahLst/>
            <a:cxnLst/>
            <a:rect r="r" b="b" t="t" l="l"/>
            <a:pathLst>
              <a:path h="4259782" w="4259782">
                <a:moveTo>
                  <a:pt x="0" y="0"/>
                </a:moveTo>
                <a:lnTo>
                  <a:pt x="4259782" y="0"/>
                </a:lnTo>
                <a:lnTo>
                  <a:pt x="4259782" y="4259782"/>
                </a:lnTo>
                <a:lnTo>
                  <a:pt x="0" y="4259782"/>
                </a:lnTo>
                <a:lnTo>
                  <a:pt x="0" y="0"/>
                </a:lnTo>
                <a:close/>
              </a:path>
            </a:pathLst>
          </a:custGeom>
          <a:blipFill>
            <a:blip r:embed="rId4"/>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4"/>
            <a:stretch>
              <a:fillRect l="0" t="0" r="0" b="0"/>
            </a:stretch>
          </a:blipFill>
        </p:spPr>
      </p:sp>
      <p:sp>
        <p:nvSpPr>
          <p:cNvPr name="TextBox 12" id="12"/>
          <p:cNvSpPr txBox="true"/>
          <p:nvPr/>
        </p:nvSpPr>
        <p:spPr>
          <a:xfrm rot="0">
            <a:off x="2377443" y="1862542"/>
            <a:ext cx="11670453" cy="804772"/>
          </a:xfrm>
          <a:prstGeom prst="rect">
            <a:avLst/>
          </a:prstGeom>
        </p:spPr>
        <p:txBody>
          <a:bodyPr anchor="t" rtlCol="false" tIns="0" lIns="0" bIns="0" rIns="0">
            <a:spAutoFit/>
          </a:bodyPr>
          <a:lstStyle/>
          <a:p>
            <a:pPr algn="ctr">
              <a:lnSpc>
                <a:spcPts val="5759"/>
              </a:lnSpc>
            </a:pPr>
            <a:r>
              <a:rPr lang="en-US" sz="4800" b="true">
                <a:solidFill>
                  <a:srgbClr val="002060"/>
                </a:solidFill>
                <a:latin typeface="Arimo Bold"/>
                <a:ea typeface="Arimo Bold"/>
                <a:cs typeface="Arimo Bold"/>
                <a:sym typeface="Arimo Bold"/>
              </a:rPr>
              <a:t>COMPONENT 03</a:t>
            </a:r>
          </a:p>
        </p:txBody>
      </p:sp>
      <p:sp>
        <p:nvSpPr>
          <p:cNvPr name="TextBox 13" id="13"/>
          <p:cNvSpPr txBox="true"/>
          <p:nvPr/>
        </p:nvSpPr>
        <p:spPr>
          <a:xfrm rot="0">
            <a:off x="2547525" y="3205215"/>
            <a:ext cx="12028782" cy="1352253"/>
          </a:xfrm>
          <a:prstGeom prst="rect">
            <a:avLst/>
          </a:prstGeom>
        </p:spPr>
        <p:txBody>
          <a:bodyPr anchor="t" rtlCol="false" tIns="0" lIns="0" bIns="0" rIns="0">
            <a:spAutoFit/>
          </a:bodyPr>
          <a:lstStyle/>
          <a:p>
            <a:pPr algn="ctr">
              <a:lnSpc>
                <a:spcPts val="4967"/>
              </a:lnSpc>
            </a:pPr>
            <a:r>
              <a:rPr lang="en-US" sz="3600" b="true">
                <a:solidFill>
                  <a:srgbClr val="002060"/>
                </a:solidFill>
                <a:latin typeface="Arimo Bold"/>
                <a:ea typeface="Arimo Bold"/>
                <a:cs typeface="Arimo Bold"/>
                <a:sym typeface="Arimo Bold"/>
              </a:rPr>
              <a:t>Implement a fleet management system with delivery path optimization and weather prediction</a:t>
            </a:r>
          </a:p>
        </p:txBody>
      </p:sp>
      <p:sp>
        <p:nvSpPr>
          <p:cNvPr name="Freeform 14" id="14" descr="Machine Learning Route Optimization for Logistics Success"/>
          <p:cNvSpPr/>
          <p:nvPr/>
        </p:nvSpPr>
        <p:spPr>
          <a:xfrm flipH="false" flipV="false" rot="0">
            <a:off x="5805274" y="4964031"/>
            <a:ext cx="5942142" cy="3962664"/>
          </a:xfrm>
          <a:custGeom>
            <a:avLst/>
            <a:gdLst/>
            <a:ahLst/>
            <a:cxnLst/>
            <a:rect r="r" b="b" t="t" l="l"/>
            <a:pathLst>
              <a:path h="3962664" w="5942142">
                <a:moveTo>
                  <a:pt x="0" y="0"/>
                </a:moveTo>
                <a:lnTo>
                  <a:pt x="5942142" y="0"/>
                </a:lnTo>
                <a:lnTo>
                  <a:pt x="5942142" y="3962664"/>
                </a:lnTo>
                <a:lnTo>
                  <a:pt x="0" y="3962664"/>
                </a:lnTo>
                <a:lnTo>
                  <a:pt x="0" y="0"/>
                </a:lnTo>
                <a:close/>
              </a:path>
            </a:pathLst>
          </a:custGeom>
          <a:blipFill>
            <a:blip r:embed="rId5"/>
            <a:stretch>
              <a:fillRect l="0" t="-51" r="0" b="-51"/>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440184" y="773421"/>
            <a:ext cx="5043267" cy="804772"/>
          </a:xfrm>
          <a:prstGeom prst="rect">
            <a:avLst/>
          </a:prstGeom>
        </p:spPr>
        <p:txBody>
          <a:bodyPr anchor="t" rtlCol="false" tIns="0" lIns="0" bIns="0" rIns="0">
            <a:spAutoFit/>
          </a:bodyPr>
          <a:lstStyle/>
          <a:p>
            <a:pPr algn="l" marL="868680" indent="-434340" lvl="1">
              <a:lnSpc>
                <a:spcPts val="5759"/>
              </a:lnSpc>
              <a:buFont typeface="Arial"/>
              <a:buChar char="•"/>
            </a:pPr>
            <a:r>
              <a:rPr lang="en-US" b="true" sz="4800">
                <a:solidFill>
                  <a:srgbClr val="002060"/>
                </a:solidFill>
                <a:latin typeface="Arimo Bold"/>
                <a:ea typeface="Arimo Bold"/>
                <a:cs typeface="Arimo Bold"/>
                <a:sym typeface="Arimo Bold"/>
              </a:rPr>
              <a:t>BACKGROUND</a:t>
            </a:r>
          </a:p>
        </p:txBody>
      </p:sp>
      <p:sp>
        <p:nvSpPr>
          <p:cNvPr name="TextBox 13" id="13"/>
          <p:cNvSpPr txBox="true"/>
          <p:nvPr/>
        </p:nvSpPr>
        <p:spPr>
          <a:xfrm rot="0">
            <a:off x="1197570" y="2296231"/>
            <a:ext cx="15444510" cy="4507617"/>
          </a:xfrm>
          <a:prstGeom prst="rect">
            <a:avLst/>
          </a:prstGeom>
        </p:spPr>
        <p:txBody>
          <a:bodyPr anchor="t" rtlCol="false" tIns="0" lIns="0" bIns="0" rIns="0">
            <a:spAutoFit/>
          </a:bodyPr>
          <a:lstStyle/>
          <a:p>
            <a:pPr algn="l" marL="651510" indent="-325755" lvl="1">
              <a:lnSpc>
                <a:spcPts val="4320"/>
              </a:lnSpc>
              <a:buFont typeface="Arial"/>
              <a:buChar char="•"/>
            </a:pPr>
            <a:r>
              <a:rPr lang="en-US" sz="3600">
                <a:solidFill>
                  <a:srgbClr val="000000"/>
                </a:solidFill>
                <a:latin typeface="Arimo"/>
                <a:ea typeface="Arimo"/>
                <a:cs typeface="Arimo"/>
                <a:sym typeface="Arimo"/>
              </a:rPr>
              <a:t>Current assessment systems in e-learning platforms primarily rely on static methods.</a:t>
            </a:r>
          </a:p>
          <a:p>
            <a:pPr algn="l" marL="651510" indent="-325755" lvl="1">
              <a:lnSpc>
                <a:spcPts val="4320"/>
              </a:lnSpc>
            </a:pPr>
          </a:p>
          <a:p>
            <a:pPr algn="l" marL="651510" indent="-325755" lvl="1">
              <a:lnSpc>
                <a:spcPts val="4320"/>
              </a:lnSpc>
              <a:buFont typeface="Arial"/>
              <a:buChar char="•"/>
            </a:pPr>
            <a:r>
              <a:rPr lang="en-US" sz="3600">
                <a:solidFill>
                  <a:srgbClr val="000000"/>
                </a:solidFill>
                <a:latin typeface="Arimo"/>
                <a:ea typeface="Arimo"/>
                <a:cs typeface="Arimo"/>
                <a:sym typeface="Arimo"/>
              </a:rPr>
              <a:t>Which compromises the reliability of assessments.</a:t>
            </a:r>
          </a:p>
          <a:p>
            <a:pPr algn="l" marL="651510" indent="-325755" lvl="1">
              <a:lnSpc>
                <a:spcPts val="4320"/>
              </a:lnSpc>
            </a:pPr>
          </a:p>
          <a:p>
            <a:pPr algn="l" marL="651510" indent="-325755" lvl="1">
              <a:lnSpc>
                <a:spcPts val="4320"/>
              </a:lnSpc>
              <a:buFont typeface="Arial"/>
              <a:buChar char="•"/>
            </a:pPr>
            <a:r>
              <a:rPr lang="en-US" sz="3600">
                <a:solidFill>
                  <a:srgbClr val="000000"/>
                </a:solidFill>
                <a:latin typeface="Arimo"/>
                <a:ea typeface="Arimo"/>
                <a:cs typeface="Arimo"/>
                <a:sym typeface="Arimo"/>
              </a:rPr>
              <a:t>As a solution developing advanced mechanisms that evaluate meaning and context rather than just keywords or patterns.</a:t>
            </a:r>
          </a:p>
          <a:p>
            <a:pPr algn="l" marL="651510" indent="-325755" lvl="1">
              <a:lnSpc>
                <a:spcPts val="4320"/>
              </a:lnSpc>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Freeform 10" id="10" descr="A person holding a computer and a magnifying glass  Description automatically generated"/>
          <p:cNvSpPr/>
          <p:nvPr/>
        </p:nvSpPr>
        <p:spPr>
          <a:xfrm flipH="false" flipV="false" rot="0">
            <a:off x="11401732" y="4166145"/>
            <a:ext cx="5566288" cy="5566288"/>
          </a:xfrm>
          <a:custGeom>
            <a:avLst/>
            <a:gdLst/>
            <a:ahLst/>
            <a:cxnLst/>
            <a:rect r="r" b="b" t="t" l="l"/>
            <a:pathLst>
              <a:path h="5566288" w="5566288">
                <a:moveTo>
                  <a:pt x="0" y="0"/>
                </a:moveTo>
                <a:lnTo>
                  <a:pt x="5566289" y="0"/>
                </a:lnTo>
                <a:lnTo>
                  <a:pt x="5566289" y="5566289"/>
                </a:lnTo>
                <a:lnTo>
                  <a:pt x="0" y="5566289"/>
                </a:lnTo>
                <a:lnTo>
                  <a:pt x="0" y="0"/>
                </a:lnTo>
                <a:close/>
              </a:path>
            </a:pathLst>
          </a:custGeom>
          <a:blipFill>
            <a:blip r:embed="rId3"/>
            <a:stretch>
              <a:fillRect l="0" t="0" r="0" b="0"/>
            </a:stretch>
          </a:blipFill>
        </p:spPr>
      </p:sp>
      <p:sp>
        <p:nvSpPr>
          <p:cNvPr name="TextBox 11" id="11"/>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sp>
        <p:nvSpPr>
          <p:cNvPr name="Freeform 12" id="12"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4"/>
            <a:stretch>
              <a:fillRect l="0" t="0" r="0" b="0"/>
            </a:stretch>
          </a:blipFill>
        </p:spPr>
      </p:sp>
      <p:sp>
        <p:nvSpPr>
          <p:cNvPr name="TextBox 13" id="13"/>
          <p:cNvSpPr txBox="true"/>
          <p:nvPr/>
        </p:nvSpPr>
        <p:spPr>
          <a:xfrm rot="0">
            <a:off x="1131202" y="773421"/>
            <a:ext cx="6586629" cy="804772"/>
          </a:xfrm>
          <a:prstGeom prst="rect">
            <a:avLst/>
          </a:prstGeom>
        </p:spPr>
        <p:txBody>
          <a:bodyPr anchor="t" rtlCol="false" tIns="0" lIns="0" bIns="0" rIns="0">
            <a:spAutoFit/>
          </a:bodyPr>
          <a:lstStyle/>
          <a:p>
            <a:pPr algn="l">
              <a:lnSpc>
                <a:spcPts val="5759"/>
              </a:lnSpc>
            </a:pPr>
            <a:r>
              <a:rPr lang="en-US" sz="4800" b="true">
                <a:solidFill>
                  <a:srgbClr val="002060"/>
                </a:solidFill>
                <a:latin typeface="Arimo Bold"/>
                <a:ea typeface="Arimo Bold"/>
                <a:cs typeface="Arimo Bold"/>
                <a:sym typeface="Arimo Bold"/>
              </a:rPr>
              <a:t>RESEARCH PROBLEM</a:t>
            </a:r>
          </a:p>
        </p:txBody>
      </p:sp>
      <p:sp>
        <p:nvSpPr>
          <p:cNvPr name="TextBox 14" id="14"/>
          <p:cNvSpPr txBox="true"/>
          <p:nvPr/>
        </p:nvSpPr>
        <p:spPr>
          <a:xfrm rot="0">
            <a:off x="1131202" y="2494407"/>
            <a:ext cx="14816229" cy="2845623"/>
          </a:xfrm>
          <a:prstGeom prst="rect">
            <a:avLst/>
          </a:prstGeom>
        </p:spPr>
        <p:txBody>
          <a:bodyPr anchor="t" rtlCol="false" tIns="0" lIns="0" bIns="0" rIns="0">
            <a:spAutoFit/>
          </a:bodyPr>
          <a:lstStyle/>
          <a:p>
            <a:pPr algn="l" marL="651510" indent="-325755" lvl="1">
              <a:lnSpc>
                <a:spcPts val="4320"/>
              </a:lnSpc>
              <a:buFont typeface="Arial"/>
              <a:buChar char="•"/>
            </a:pPr>
            <a:r>
              <a:rPr lang="en-US" sz="3600">
                <a:solidFill>
                  <a:srgbClr val="000000"/>
                </a:solidFill>
                <a:latin typeface="Arimo"/>
                <a:ea typeface="Arimo"/>
                <a:cs typeface="Arimo"/>
                <a:sym typeface="Arimo"/>
              </a:rPr>
              <a:t>How can e-learning platforms evolve beyond static methods to assess deeper understanding and higher-order thinking skills?</a:t>
            </a:r>
          </a:p>
          <a:p>
            <a:pPr algn="l" marL="651510" indent="-325755" lvl="1">
              <a:lnSpc>
                <a:spcPts val="4320"/>
              </a:lnSpc>
            </a:pPr>
          </a:p>
          <a:p>
            <a:pPr algn="l" marL="651510" indent="-325755" lvl="1">
              <a:lnSpc>
                <a:spcPts val="4320"/>
              </a:lnSpc>
              <a:buFont typeface="Arial"/>
              <a:buChar char="•"/>
            </a:pPr>
            <a:r>
              <a:rPr lang="en-US" sz="3600">
                <a:solidFill>
                  <a:srgbClr val="000000"/>
                </a:solidFill>
                <a:latin typeface="Arimo"/>
                <a:ea typeface="Arimo"/>
                <a:cs typeface="Arimo"/>
                <a:sym typeface="Arimo"/>
              </a:rPr>
              <a:t>How can assessment systems be enhanced to accurately and effectively evaluate complex descriptive-type responses?</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grpSp>
        <p:nvGrpSpPr>
          <p:cNvPr name="Group 10" id="10"/>
          <p:cNvGrpSpPr/>
          <p:nvPr/>
        </p:nvGrpSpPr>
        <p:grpSpPr>
          <a:xfrm rot="0">
            <a:off x="-840317" y="-1977735"/>
            <a:ext cx="9402232" cy="8964621"/>
            <a:chOff x="0" y="0"/>
            <a:chExt cx="12536310" cy="11952828"/>
          </a:xfrm>
        </p:grpSpPr>
        <p:sp>
          <p:nvSpPr>
            <p:cNvPr name="Freeform 11" id="11"/>
            <p:cNvSpPr/>
            <p:nvPr/>
          </p:nvSpPr>
          <p:spPr>
            <a:xfrm flipH="false" flipV="false" rot="0">
              <a:off x="0" y="0"/>
              <a:ext cx="12536297" cy="11952859"/>
            </a:xfrm>
            <a:custGeom>
              <a:avLst/>
              <a:gdLst/>
              <a:ahLst/>
              <a:cxnLst/>
              <a:rect r="r" b="b" t="t" l="l"/>
              <a:pathLst>
                <a:path h="11952859" w="12536297">
                  <a:moveTo>
                    <a:pt x="0" y="5976366"/>
                  </a:moveTo>
                  <a:cubicBezTo>
                    <a:pt x="0" y="2675763"/>
                    <a:pt x="2806319" y="0"/>
                    <a:pt x="6268212" y="0"/>
                  </a:cubicBezTo>
                  <a:cubicBezTo>
                    <a:pt x="9730105" y="0"/>
                    <a:pt x="12536297" y="2675763"/>
                    <a:pt x="12536297" y="5976366"/>
                  </a:cubicBezTo>
                  <a:cubicBezTo>
                    <a:pt x="12536297" y="9276969"/>
                    <a:pt x="9729978" y="11952859"/>
                    <a:pt x="6268212" y="11952859"/>
                  </a:cubicBezTo>
                  <a:cubicBezTo>
                    <a:pt x="2806446" y="11952859"/>
                    <a:pt x="0" y="9277096"/>
                    <a:pt x="0" y="5976366"/>
                  </a:cubicBezTo>
                  <a:close/>
                </a:path>
              </a:pathLst>
            </a:custGeom>
            <a:gradFill rotWithShape="true">
              <a:gsLst>
                <a:gs pos="0">
                  <a:srgbClr val="7CEFD8">
                    <a:alpha val="100000"/>
                  </a:srgbClr>
                </a:gs>
                <a:gs pos="71000">
                  <a:srgbClr val="6672E4">
                    <a:alpha val="100000"/>
                  </a:srgbClr>
                </a:gs>
                <a:gs pos="100000">
                  <a:srgbClr val="882BE5">
                    <a:alpha val="100000"/>
                  </a:srgbClr>
                </a:gs>
              </a:gsLst>
              <a:lin ang="5400000"/>
            </a:gradFill>
          </p:spPr>
        </p:sp>
      </p:grpSp>
      <p:sp>
        <p:nvSpPr>
          <p:cNvPr name="TextBox 12" id="12"/>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sp>
        <p:nvSpPr>
          <p:cNvPr name="Freeform 13" id="13"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4"/>
            <a:stretch>
              <a:fillRect l="0" t="0" r="0" b="0"/>
            </a:stretch>
          </a:blipFill>
        </p:spPr>
      </p:sp>
      <p:sp>
        <p:nvSpPr>
          <p:cNvPr name="TextBox 14" id="14"/>
          <p:cNvSpPr txBox="true"/>
          <p:nvPr/>
        </p:nvSpPr>
        <p:spPr>
          <a:xfrm rot="0">
            <a:off x="-2971377" y="773421"/>
            <a:ext cx="11670453" cy="804772"/>
          </a:xfrm>
          <a:prstGeom prst="rect">
            <a:avLst/>
          </a:prstGeom>
        </p:spPr>
        <p:txBody>
          <a:bodyPr anchor="t" rtlCol="false" tIns="0" lIns="0" bIns="0" rIns="0">
            <a:spAutoFit/>
          </a:bodyPr>
          <a:lstStyle/>
          <a:p>
            <a:pPr algn="ctr">
              <a:lnSpc>
                <a:spcPts val="5759"/>
              </a:lnSpc>
            </a:pPr>
            <a:r>
              <a:rPr lang="en-US" b="true" sz="4800">
                <a:solidFill>
                  <a:srgbClr val="002060"/>
                </a:solidFill>
                <a:latin typeface="Arimo Bold"/>
                <a:ea typeface="Arimo Bold"/>
                <a:cs typeface="Arimo Bold"/>
                <a:sym typeface="Arimo Bold"/>
              </a:rPr>
              <a:t>OBJECTIVE</a:t>
            </a:r>
          </a:p>
        </p:txBody>
      </p:sp>
      <p:sp>
        <p:nvSpPr>
          <p:cNvPr name="TextBox 15" id="15"/>
          <p:cNvSpPr txBox="true"/>
          <p:nvPr/>
        </p:nvSpPr>
        <p:spPr>
          <a:xfrm rot="0">
            <a:off x="542925" y="2464571"/>
            <a:ext cx="7526655" cy="2626737"/>
          </a:xfrm>
          <a:prstGeom prst="rect">
            <a:avLst/>
          </a:prstGeom>
        </p:spPr>
        <p:txBody>
          <a:bodyPr anchor="t" rtlCol="false" tIns="0" lIns="0" bIns="0" rIns="0">
            <a:spAutoFit/>
          </a:bodyPr>
          <a:lstStyle/>
          <a:p>
            <a:pPr algn="just" marL="651510" indent="-325755" lvl="1">
              <a:lnSpc>
                <a:spcPts val="4967"/>
              </a:lnSpc>
              <a:buFont typeface="Arial"/>
              <a:buChar char="•"/>
            </a:pPr>
            <a:r>
              <a:rPr lang="en-US" sz="3600">
                <a:solidFill>
                  <a:srgbClr val="FFFFFF"/>
                </a:solidFill>
                <a:latin typeface="Arimo"/>
                <a:ea typeface="Arimo"/>
                <a:cs typeface="Arimo"/>
                <a:sym typeface="Arimo"/>
              </a:rPr>
              <a:t>Develop a model to accurately evaluate and score user responses against predefined correct answers.</a:t>
            </a:r>
          </a:p>
        </p:txBody>
      </p:sp>
      <p:sp>
        <p:nvSpPr>
          <p:cNvPr name="TextBox 16" id="16"/>
          <p:cNvSpPr txBox="true"/>
          <p:nvPr/>
        </p:nvSpPr>
        <p:spPr>
          <a:xfrm rot="0">
            <a:off x="9835941" y="773420"/>
            <a:ext cx="4440555" cy="804773"/>
          </a:xfrm>
          <a:prstGeom prst="rect">
            <a:avLst/>
          </a:prstGeom>
        </p:spPr>
        <p:txBody>
          <a:bodyPr anchor="t" rtlCol="false" tIns="0" lIns="0" bIns="0" rIns="0">
            <a:spAutoFit/>
          </a:bodyPr>
          <a:lstStyle/>
          <a:p>
            <a:pPr algn="ctr">
              <a:lnSpc>
                <a:spcPts val="5759"/>
              </a:lnSpc>
            </a:pPr>
            <a:r>
              <a:rPr lang="en-US" sz="4800" b="true">
                <a:solidFill>
                  <a:srgbClr val="000000"/>
                </a:solidFill>
                <a:latin typeface="Arimo Bold"/>
                <a:ea typeface="Arimo Bold"/>
                <a:cs typeface="Arimo Bold"/>
                <a:sym typeface="Arimo Bold"/>
              </a:rPr>
              <a:t>Sub objectives</a:t>
            </a:r>
          </a:p>
        </p:txBody>
      </p:sp>
      <p:sp>
        <p:nvSpPr>
          <p:cNvPr name="TextBox 17" id="17"/>
          <p:cNvSpPr txBox="true"/>
          <p:nvPr/>
        </p:nvSpPr>
        <p:spPr>
          <a:xfrm rot="0">
            <a:off x="10870566" y="2105529"/>
            <a:ext cx="6154844" cy="1183631"/>
          </a:xfrm>
          <a:prstGeom prst="rect">
            <a:avLst/>
          </a:prstGeom>
        </p:spPr>
        <p:txBody>
          <a:bodyPr anchor="t" rtlCol="false" tIns="0" lIns="0" bIns="0" rIns="0">
            <a:spAutoFit/>
          </a:bodyPr>
          <a:lstStyle/>
          <a:p>
            <a:pPr algn="l">
              <a:lnSpc>
                <a:spcPts val="4320"/>
              </a:lnSpc>
            </a:pPr>
            <a:r>
              <a:rPr lang="en-US" sz="3600">
                <a:solidFill>
                  <a:srgbClr val="000000"/>
                </a:solidFill>
                <a:latin typeface="Arimo"/>
                <a:ea typeface="Arimo"/>
                <a:cs typeface="Arimo"/>
                <a:sym typeface="Arimo"/>
              </a:rPr>
              <a:t>Preprocess and analyze user's response.</a:t>
            </a:r>
          </a:p>
        </p:txBody>
      </p:sp>
      <p:sp>
        <p:nvSpPr>
          <p:cNvPr name="Freeform 18" id="18" descr="Research with solid fill"/>
          <p:cNvSpPr/>
          <p:nvPr/>
        </p:nvSpPr>
        <p:spPr>
          <a:xfrm flipH="false" flipV="false" rot="0">
            <a:off x="9395038" y="2034328"/>
            <a:ext cx="1371600" cy="1371600"/>
          </a:xfrm>
          <a:custGeom>
            <a:avLst/>
            <a:gdLst/>
            <a:ahLst/>
            <a:cxnLst/>
            <a:rect r="r" b="b" t="t" l="l"/>
            <a:pathLst>
              <a:path h="1371600" w="1371600">
                <a:moveTo>
                  <a:pt x="0" y="0"/>
                </a:moveTo>
                <a:lnTo>
                  <a:pt x="1371601" y="0"/>
                </a:lnTo>
                <a:lnTo>
                  <a:pt x="1371601" y="1371600"/>
                </a:lnTo>
                <a:lnTo>
                  <a:pt x="0" y="1371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10184766" y="3925927"/>
            <a:ext cx="6692265" cy="1183631"/>
          </a:xfrm>
          <a:prstGeom prst="rect">
            <a:avLst/>
          </a:prstGeom>
        </p:spPr>
        <p:txBody>
          <a:bodyPr anchor="t" rtlCol="false" tIns="0" lIns="0" bIns="0" rIns="0">
            <a:spAutoFit/>
          </a:bodyPr>
          <a:lstStyle/>
          <a:p>
            <a:pPr algn="l">
              <a:lnSpc>
                <a:spcPts val="4320"/>
              </a:lnSpc>
            </a:pPr>
            <a:r>
              <a:rPr lang="en-US" sz="3600">
                <a:solidFill>
                  <a:srgbClr val="000000"/>
                </a:solidFill>
                <a:latin typeface="Arimo"/>
                <a:ea typeface="Arimo"/>
                <a:cs typeface="Arimo"/>
                <a:sym typeface="Arimo"/>
              </a:rPr>
              <a:t>Compare user responses to correct answers.</a:t>
            </a:r>
          </a:p>
        </p:txBody>
      </p:sp>
      <p:sp>
        <p:nvSpPr>
          <p:cNvPr name="Freeform 20" id="20" descr="Venn diagram with solid fill"/>
          <p:cNvSpPr/>
          <p:nvPr/>
        </p:nvSpPr>
        <p:spPr>
          <a:xfrm flipH="false" flipV="false" rot="0">
            <a:off x="8766274" y="3814069"/>
            <a:ext cx="1330760" cy="1330759"/>
          </a:xfrm>
          <a:custGeom>
            <a:avLst/>
            <a:gdLst/>
            <a:ahLst/>
            <a:cxnLst/>
            <a:rect r="r" b="b" t="t" l="l"/>
            <a:pathLst>
              <a:path h="1330759" w="1330760">
                <a:moveTo>
                  <a:pt x="0" y="0"/>
                </a:moveTo>
                <a:lnTo>
                  <a:pt x="1330760" y="0"/>
                </a:lnTo>
                <a:lnTo>
                  <a:pt x="1330760" y="1330760"/>
                </a:lnTo>
                <a:lnTo>
                  <a:pt x="0" y="13307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9480962" y="5740230"/>
            <a:ext cx="8961966" cy="1183631"/>
          </a:xfrm>
          <a:prstGeom prst="rect">
            <a:avLst/>
          </a:prstGeom>
        </p:spPr>
        <p:txBody>
          <a:bodyPr anchor="t" rtlCol="false" tIns="0" lIns="0" bIns="0" rIns="0">
            <a:spAutoFit/>
          </a:bodyPr>
          <a:lstStyle/>
          <a:p>
            <a:pPr algn="l">
              <a:lnSpc>
                <a:spcPts val="4320"/>
              </a:lnSpc>
            </a:pPr>
            <a:r>
              <a:rPr lang="en-US" sz="3600">
                <a:solidFill>
                  <a:srgbClr val="000000"/>
                </a:solidFill>
                <a:latin typeface="Arimo"/>
                <a:ea typeface="Arimo"/>
                <a:cs typeface="Arimo"/>
                <a:sym typeface="Arimo"/>
              </a:rPr>
              <a:t>Calculate an accuracy percentage for individual response. </a:t>
            </a:r>
          </a:p>
        </p:txBody>
      </p:sp>
      <p:sp>
        <p:nvSpPr>
          <p:cNvPr name="Freeform 22" id="22" descr="Checklist with solid fill"/>
          <p:cNvSpPr/>
          <p:nvPr/>
        </p:nvSpPr>
        <p:spPr>
          <a:xfrm flipH="false" flipV="false" rot="0">
            <a:off x="8143026" y="5720478"/>
            <a:ext cx="1246495" cy="1246496"/>
          </a:xfrm>
          <a:custGeom>
            <a:avLst/>
            <a:gdLst/>
            <a:ahLst/>
            <a:cxnLst/>
            <a:rect r="r" b="b" t="t" l="l"/>
            <a:pathLst>
              <a:path h="1246496" w="1246495">
                <a:moveTo>
                  <a:pt x="0" y="0"/>
                </a:moveTo>
                <a:lnTo>
                  <a:pt x="1246496" y="0"/>
                </a:lnTo>
                <a:lnTo>
                  <a:pt x="1246496" y="1246496"/>
                </a:lnTo>
                <a:lnTo>
                  <a:pt x="0" y="12464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3" id="23"/>
          <p:cNvSpPr txBox="true"/>
          <p:nvPr/>
        </p:nvSpPr>
        <p:spPr>
          <a:xfrm rot="0">
            <a:off x="8987790" y="7506417"/>
            <a:ext cx="7892415" cy="1352253"/>
          </a:xfrm>
          <a:prstGeom prst="rect">
            <a:avLst/>
          </a:prstGeom>
        </p:spPr>
        <p:txBody>
          <a:bodyPr anchor="t" rtlCol="false" tIns="0" lIns="0" bIns="0" rIns="0">
            <a:spAutoFit/>
          </a:bodyPr>
          <a:lstStyle/>
          <a:p>
            <a:pPr algn="l">
              <a:lnSpc>
                <a:spcPts val="4967"/>
              </a:lnSpc>
            </a:pPr>
            <a:r>
              <a:rPr lang="en-US" sz="3600">
                <a:solidFill>
                  <a:srgbClr val="000000"/>
                </a:solidFill>
                <a:latin typeface="Arimo"/>
                <a:ea typeface="Arimo"/>
                <a:cs typeface="Arimo"/>
                <a:sym typeface="Arimo"/>
              </a:rPr>
              <a:t>Aggregate individual  percentages to determine an overall exam score.</a:t>
            </a:r>
          </a:p>
        </p:txBody>
      </p:sp>
      <p:sp>
        <p:nvSpPr>
          <p:cNvPr name="Freeform 24" id="24" descr="Presentation with pie chart with solid fill"/>
          <p:cNvSpPr/>
          <p:nvPr/>
        </p:nvSpPr>
        <p:spPr>
          <a:xfrm flipH="false" flipV="false" rot="0">
            <a:off x="7522852" y="7642124"/>
            <a:ext cx="1246497" cy="1246497"/>
          </a:xfrm>
          <a:custGeom>
            <a:avLst/>
            <a:gdLst/>
            <a:ahLst/>
            <a:cxnLst/>
            <a:rect r="r" b="b" t="t" l="l"/>
            <a:pathLst>
              <a:path h="1246497" w="1246497">
                <a:moveTo>
                  <a:pt x="0" y="0"/>
                </a:moveTo>
                <a:lnTo>
                  <a:pt x="1246497" y="0"/>
                </a:lnTo>
                <a:lnTo>
                  <a:pt x="1246497" y="1246496"/>
                </a:lnTo>
                <a:lnTo>
                  <a:pt x="0" y="12464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Freeform 10" id="10"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1" id="11"/>
          <p:cNvSpPr txBox="true"/>
          <p:nvPr/>
        </p:nvSpPr>
        <p:spPr>
          <a:xfrm rot="0">
            <a:off x="2906254" y="4301136"/>
            <a:ext cx="11670453" cy="804772"/>
          </a:xfrm>
          <a:prstGeom prst="rect">
            <a:avLst/>
          </a:prstGeom>
        </p:spPr>
        <p:txBody>
          <a:bodyPr anchor="t" rtlCol="false" tIns="0" lIns="0" bIns="0" rIns="0">
            <a:spAutoFit/>
          </a:bodyPr>
          <a:lstStyle/>
          <a:p>
            <a:pPr algn="ctr">
              <a:lnSpc>
                <a:spcPts val="5759"/>
              </a:lnSpc>
            </a:pPr>
            <a:r>
              <a:rPr lang="en-US" b="true" sz="4800">
                <a:solidFill>
                  <a:srgbClr val="002060"/>
                </a:solidFill>
                <a:latin typeface="Arimo Bold"/>
                <a:ea typeface="Arimo Bold"/>
                <a:cs typeface="Arimo Bold"/>
                <a:sym typeface="Arimo Bold"/>
              </a:rPr>
              <a:t>METHODOLOGY</a:t>
            </a:r>
          </a:p>
        </p:txBody>
      </p:sp>
      <p:sp>
        <p:nvSpPr>
          <p:cNvPr name="TextBox 12" id="12"/>
          <p:cNvSpPr txBox="true"/>
          <p:nvPr/>
        </p:nvSpPr>
        <p:spPr>
          <a:xfrm rot="0">
            <a:off x="4913354" y="9759672"/>
            <a:ext cx="8990752"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sp>
        <p:nvSpPr>
          <p:cNvPr name="TextBox 5" id="5"/>
          <p:cNvSpPr txBox="true"/>
          <p:nvPr/>
        </p:nvSpPr>
        <p:spPr>
          <a:xfrm rot="0">
            <a:off x="548640" y="474345"/>
            <a:ext cx="17343120" cy="1125378"/>
          </a:xfrm>
          <a:prstGeom prst="rect">
            <a:avLst/>
          </a:prstGeom>
        </p:spPr>
        <p:txBody>
          <a:bodyPr anchor="t" rtlCol="false" tIns="0" lIns="0" bIns="0" rIns="0">
            <a:spAutoFit/>
          </a:bodyPr>
          <a:lstStyle/>
          <a:p>
            <a:pPr algn="l">
              <a:lnSpc>
                <a:spcPts val="6480"/>
              </a:lnSpc>
            </a:pPr>
            <a:r>
              <a:rPr lang="en-US" sz="5400" b="true">
                <a:solidFill>
                  <a:srgbClr val="002060"/>
                </a:solidFill>
                <a:latin typeface="Arimo Bold"/>
                <a:ea typeface="Arimo Bold"/>
                <a:cs typeface="Arimo Bold"/>
                <a:sym typeface="Arimo Bold"/>
              </a:rPr>
              <a:t>2. RESEARCH QUESTION </a:t>
            </a:r>
          </a:p>
        </p:txBody>
      </p:sp>
      <p:sp>
        <p:nvSpPr>
          <p:cNvPr name="TextBox 6" id="6"/>
          <p:cNvSpPr txBox="true"/>
          <p:nvPr/>
        </p:nvSpPr>
        <p:spPr>
          <a:xfrm rot="0">
            <a:off x="396099" y="3418474"/>
            <a:ext cx="8182310" cy="4276344"/>
          </a:xfrm>
          <a:prstGeom prst="rect">
            <a:avLst/>
          </a:prstGeom>
        </p:spPr>
        <p:txBody>
          <a:bodyPr anchor="t" rtlCol="false" tIns="0" lIns="0" bIns="0" rIns="0">
            <a:spAutoFit/>
          </a:bodyPr>
          <a:lstStyle/>
          <a:p>
            <a:pPr algn="just" marL="651510" indent="-325755" lvl="1">
              <a:lnSpc>
                <a:spcPts val="4320"/>
              </a:lnSpc>
              <a:buFont typeface="Arial"/>
              <a:buChar char="•"/>
            </a:pPr>
            <a:r>
              <a:rPr lang="en-US" sz="3600">
                <a:solidFill>
                  <a:srgbClr val="000000"/>
                </a:solidFill>
                <a:latin typeface="Cambria"/>
                <a:ea typeface="Cambria"/>
                <a:cs typeface="Cambria"/>
                <a:sym typeface="Cambria"/>
              </a:rPr>
              <a:t>How can the integration of advanced technologies, such as AI, Machine Learning, and automated systems, enhance the efficiency and effectiveness of the item delivery process in eCommerce? </a:t>
            </a:r>
          </a:p>
        </p:txBody>
      </p:sp>
      <p:sp>
        <p:nvSpPr>
          <p:cNvPr name="Freeform 7" id="7" descr="A magnifying glass over a question mark  Description automatically generated"/>
          <p:cNvSpPr/>
          <p:nvPr/>
        </p:nvSpPr>
        <p:spPr>
          <a:xfrm flipH="false" flipV="false" rot="0">
            <a:off x="8843542" y="1645443"/>
            <a:ext cx="9139799" cy="7841457"/>
          </a:xfrm>
          <a:custGeom>
            <a:avLst/>
            <a:gdLst/>
            <a:ahLst/>
            <a:cxnLst/>
            <a:rect r="r" b="b" t="t" l="l"/>
            <a:pathLst>
              <a:path h="7841457" w="9139799">
                <a:moveTo>
                  <a:pt x="0" y="0"/>
                </a:moveTo>
                <a:lnTo>
                  <a:pt x="9139799" y="0"/>
                </a:lnTo>
                <a:lnTo>
                  <a:pt x="9139799" y="7841457"/>
                </a:lnTo>
                <a:lnTo>
                  <a:pt x="0" y="7841457"/>
                </a:lnTo>
                <a:lnTo>
                  <a:pt x="0" y="0"/>
                </a:lnTo>
                <a:close/>
              </a:path>
            </a:pathLst>
          </a:custGeom>
          <a:blipFill>
            <a:blip r:embed="rId3"/>
            <a:stretch>
              <a:fillRect l="-22552" t="0" r="-22552"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1562946" y="773421"/>
            <a:ext cx="11670453" cy="804772"/>
          </a:xfrm>
          <a:prstGeom prst="rect">
            <a:avLst/>
          </a:prstGeom>
        </p:spPr>
        <p:txBody>
          <a:bodyPr anchor="t" rtlCol="false" tIns="0" lIns="0" bIns="0" rIns="0">
            <a:spAutoFit/>
          </a:bodyPr>
          <a:lstStyle/>
          <a:p>
            <a:pPr algn="ctr">
              <a:lnSpc>
                <a:spcPts val="5759"/>
              </a:lnSpc>
            </a:pPr>
            <a:r>
              <a:rPr lang="en-US" b="true" sz="4800">
                <a:solidFill>
                  <a:srgbClr val="002060"/>
                </a:solidFill>
                <a:latin typeface="Arimo Bold"/>
                <a:ea typeface="Arimo Bold"/>
                <a:cs typeface="Arimo Bold"/>
                <a:sym typeface="Arimo Bold"/>
              </a:rPr>
              <a:t>COMPONENT DIAGRAM</a:t>
            </a:r>
          </a:p>
        </p:txBody>
      </p:sp>
      <p:sp>
        <p:nvSpPr>
          <p:cNvPr name="Freeform 13" id="13" descr="A diagram of a software application  Description automatically generated"/>
          <p:cNvSpPr/>
          <p:nvPr/>
        </p:nvSpPr>
        <p:spPr>
          <a:xfrm flipH="false" flipV="false" rot="0">
            <a:off x="2005641" y="1761551"/>
            <a:ext cx="11516263" cy="7648106"/>
          </a:xfrm>
          <a:custGeom>
            <a:avLst/>
            <a:gdLst/>
            <a:ahLst/>
            <a:cxnLst/>
            <a:rect r="r" b="b" t="t" l="l"/>
            <a:pathLst>
              <a:path h="7648106" w="11516263">
                <a:moveTo>
                  <a:pt x="0" y="0"/>
                </a:moveTo>
                <a:lnTo>
                  <a:pt x="11516263" y="0"/>
                </a:lnTo>
                <a:lnTo>
                  <a:pt x="11516263" y="7648105"/>
                </a:lnTo>
                <a:lnTo>
                  <a:pt x="0" y="7648105"/>
                </a:lnTo>
                <a:lnTo>
                  <a:pt x="0" y="0"/>
                </a:lnTo>
                <a:close/>
              </a:path>
            </a:pathLst>
          </a:custGeom>
          <a:blipFill>
            <a:blip r:embed="rId4"/>
            <a:stretch>
              <a:fillRect l="0" t="-719" r="0" b="-719"/>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483446" y="434756"/>
            <a:ext cx="11670453" cy="2282100"/>
          </a:xfrm>
          <a:prstGeom prst="rect">
            <a:avLst/>
          </a:prstGeom>
        </p:spPr>
        <p:txBody>
          <a:bodyPr anchor="t" rtlCol="false" tIns="0" lIns="0" bIns="0" rIns="0">
            <a:spAutoFit/>
          </a:bodyPr>
          <a:lstStyle/>
          <a:p>
            <a:pPr algn="ctr">
              <a:lnSpc>
                <a:spcPts val="5759"/>
              </a:lnSpc>
            </a:pPr>
            <a:r>
              <a:rPr lang="en-US" sz="4800" b="true">
                <a:solidFill>
                  <a:srgbClr val="002060"/>
                </a:solidFill>
                <a:latin typeface="Arimo Bold"/>
                <a:ea typeface="Arimo Bold"/>
                <a:cs typeface="Arimo Bold"/>
                <a:sym typeface="Arimo Bold"/>
              </a:rPr>
              <a:t>COMPLETION &amp; FUTURE WORKS</a:t>
            </a:r>
          </a:p>
          <a:p>
            <a:pPr algn="l">
              <a:lnSpc>
                <a:spcPts val="5759"/>
              </a:lnSpc>
            </a:pPr>
          </a:p>
          <a:p>
            <a:pPr algn="ctr">
              <a:lnSpc>
                <a:spcPts val="5759"/>
              </a:lnSpc>
            </a:pPr>
          </a:p>
        </p:txBody>
      </p:sp>
      <p:sp>
        <p:nvSpPr>
          <p:cNvPr name="Freeform 13" id="13" descr="A blue check mark in a circle  Description automatically generated"/>
          <p:cNvSpPr/>
          <p:nvPr/>
        </p:nvSpPr>
        <p:spPr>
          <a:xfrm flipH="false" flipV="false" rot="0">
            <a:off x="1210734" y="1866901"/>
            <a:ext cx="944037" cy="901703"/>
          </a:xfrm>
          <a:custGeom>
            <a:avLst/>
            <a:gdLst/>
            <a:ahLst/>
            <a:cxnLst/>
            <a:rect r="r" b="b" t="t" l="l"/>
            <a:pathLst>
              <a:path h="901703" w="944037">
                <a:moveTo>
                  <a:pt x="0" y="0"/>
                </a:moveTo>
                <a:lnTo>
                  <a:pt x="944037" y="0"/>
                </a:lnTo>
                <a:lnTo>
                  <a:pt x="944037" y="901703"/>
                </a:lnTo>
                <a:lnTo>
                  <a:pt x="0" y="901703"/>
                </a:lnTo>
                <a:lnTo>
                  <a:pt x="0" y="0"/>
                </a:lnTo>
                <a:close/>
              </a:path>
            </a:pathLst>
          </a:custGeom>
          <a:blipFill>
            <a:blip r:embed="rId4"/>
            <a:stretch>
              <a:fillRect l="0" t="-2347" r="0" b="-2347"/>
            </a:stretch>
          </a:blipFill>
        </p:spPr>
      </p:sp>
      <p:sp>
        <p:nvSpPr>
          <p:cNvPr name="TextBox 14" id="14"/>
          <p:cNvSpPr txBox="true"/>
          <p:nvPr/>
        </p:nvSpPr>
        <p:spPr>
          <a:xfrm rot="0">
            <a:off x="2398606" y="2079836"/>
            <a:ext cx="6768252" cy="527775"/>
          </a:xfrm>
          <a:prstGeom prst="rect">
            <a:avLst/>
          </a:prstGeom>
        </p:spPr>
        <p:txBody>
          <a:bodyPr anchor="t" rtlCol="false" tIns="0" lIns="0" bIns="0" rIns="0">
            <a:spAutoFit/>
          </a:bodyPr>
          <a:lstStyle/>
          <a:p>
            <a:pPr algn="l">
              <a:lnSpc>
                <a:spcPts val="3600"/>
              </a:lnSpc>
            </a:pPr>
            <a:r>
              <a:rPr lang="en-US" sz="3000">
                <a:solidFill>
                  <a:srgbClr val="000000"/>
                </a:solidFill>
                <a:latin typeface="Arimo"/>
                <a:ea typeface="Arimo"/>
                <a:cs typeface="Arimo"/>
                <a:sym typeface="Arimo"/>
              </a:rPr>
              <a:t>Questions and Answers Data Gathering</a:t>
            </a:r>
          </a:p>
        </p:txBody>
      </p:sp>
      <p:sp>
        <p:nvSpPr>
          <p:cNvPr name="Freeform 15" id="15" descr="A blue check mark in a circle  Description automatically generated"/>
          <p:cNvSpPr/>
          <p:nvPr/>
        </p:nvSpPr>
        <p:spPr>
          <a:xfrm flipH="false" flipV="false" rot="0">
            <a:off x="1210734" y="3052235"/>
            <a:ext cx="944037" cy="901703"/>
          </a:xfrm>
          <a:custGeom>
            <a:avLst/>
            <a:gdLst/>
            <a:ahLst/>
            <a:cxnLst/>
            <a:rect r="r" b="b" t="t" l="l"/>
            <a:pathLst>
              <a:path h="901703" w="944037">
                <a:moveTo>
                  <a:pt x="0" y="0"/>
                </a:moveTo>
                <a:lnTo>
                  <a:pt x="944037" y="0"/>
                </a:lnTo>
                <a:lnTo>
                  <a:pt x="944037" y="901702"/>
                </a:lnTo>
                <a:lnTo>
                  <a:pt x="0" y="901702"/>
                </a:lnTo>
                <a:lnTo>
                  <a:pt x="0" y="0"/>
                </a:lnTo>
                <a:close/>
              </a:path>
            </a:pathLst>
          </a:custGeom>
          <a:blipFill>
            <a:blip r:embed="rId4"/>
            <a:stretch>
              <a:fillRect l="0" t="-2347" r="0" b="-2347"/>
            </a:stretch>
          </a:blipFill>
        </p:spPr>
      </p:sp>
      <p:sp>
        <p:nvSpPr>
          <p:cNvPr name="TextBox 16" id="16"/>
          <p:cNvSpPr txBox="true"/>
          <p:nvPr/>
        </p:nvSpPr>
        <p:spPr>
          <a:xfrm rot="0">
            <a:off x="2440938" y="3265168"/>
            <a:ext cx="4164752" cy="527775"/>
          </a:xfrm>
          <a:prstGeom prst="rect">
            <a:avLst/>
          </a:prstGeom>
        </p:spPr>
        <p:txBody>
          <a:bodyPr anchor="t" rtlCol="false" tIns="0" lIns="0" bIns="0" rIns="0">
            <a:spAutoFit/>
          </a:bodyPr>
          <a:lstStyle/>
          <a:p>
            <a:pPr algn="l">
              <a:lnSpc>
                <a:spcPts val="3600"/>
              </a:lnSpc>
            </a:pPr>
            <a:r>
              <a:rPr lang="en-US" sz="3000">
                <a:solidFill>
                  <a:srgbClr val="000000"/>
                </a:solidFill>
                <a:latin typeface="Arimo"/>
                <a:ea typeface="Arimo"/>
                <a:cs typeface="Arimo"/>
                <a:sym typeface="Arimo"/>
              </a:rPr>
              <a:t>Data Preprocessing</a:t>
            </a:r>
          </a:p>
        </p:txBody>
      </p:sp>
      <p:sp>
        <p:nvSpPr>
          <p:cNvPr name="Freeform 17" id="17" descr="A blue circle with arrows and a circle with a circle in the center  Description automatically generated"/>
          <p:cNvSpPr/>
          <p:nvPr/>
        </p:nvSpPr>
        <p:spPr>
          <a:xfrm flipH="false" flipV="false" rot="0">
            <a:off x="1274232" y="6523566"/>
            <a:ext cx="944036" cy="901702"/>
          </a:xfrm>
          <a:custGeom>
            <a:avLst/>
            <a:gdLst/>
            <a:ahLst/>
            <a:cxnLst/>
            <a:rect r="r" b="b" t="t" l="l"/>
            <a:pathLst>
              <a:path h="901702" w="944036">
                <a:moveTo>
                  <a:pt x="0" y="0"/>
                </a:moveTo>
                <a:lnTo>
                  <a:pt x="944036" y="0"/>
                </a:lnTo>
                <a:lnTo>
                  <a:pt x="944036" y="901702"/>
                </a:lnTo>
                <a:lnTo>
                  <a:pt x="0" y="901702"/>
                </a:lnTo>
                <a:lnTo>
                  <a:pt x="0" y="0"/>
                </a:lnTo>
                <a:close/>
              </a:path>
            </a:pathLst>
          </a:custGeom>
          <a:blipFill>
            <a:blip r:embed="rId5"/>
            <a:stretch>
              <a:fillRect l="0" t="-2347" r="0" b="-2347"/>
            </a:stretch>
          </a:blipFill>
        </p:spPr>
      </p:sp>
      <p:sp>
        <p:nvSpPr>
          <p:cNvPr name="Freeform 18" id="18" descr="A blue check mark in a circle  Description automatically generated"/>
          <p:cNvSpPr/>
          <p:nvPr/>
        </p:nvSpPr>
        <p:spPr>
          <a:xfrm flipH="false" flipV="false" rot="0">
            <a:off x="1210734" y="4258734"/>
            <a:ext cx="944037" cy="901702"/>
          </a:xfrm>
          <a:custGeom>
            <a:avLst/>
            <a:gdLst/>
            <a:ahLst/>
            <a:cxnLst/>
            <a:rect r="r" b="b" t="t" l="l"/>
            <a:pathLst>
              <a:path h="901702" w="944037">
                <a:moveTo>
                  <a:pt x="0" y="0"/>
                </a:moveTo>
                <a:lnTo>
                  <a:pt x="944037" y="0"/>
                </a:lnTo>
                <a:lnTo>
                  <a:pt x="944037" y="901702"/>
                </a:lnTo>
                <a:lnTo>
                  <a:pt x="0" y="901702"/>
                </a:lnTo>
                <a:lnTo>
                  <a:pt x="0" y="0"/>
                </a:lnTo>
                <a:close/>
              </a:path>
            </a:pathLst>
          </a:custGeom>
          <a:blipFill>
            <a:blip r:embed="rId4"/>
            <a:stretch>
              <a:fillRect l="0" t="-2347" r="0" b="-2347"/>
            </a:stretch>
          </a:blipFill>
        </p:spPr>
      </p:sp>
      <p:sp>
        <p:nvSpPr>
          <p:cNvPr name="TextBox 19" id="19"/>
          <p:cNvSpPr txBox="true"/>
          <p:nvPr/>
        </p:nvSpPr>
        <p:spPr>
          <a:xfrm rot="0">
            <a:off x="2435829" y="4458528"/>
            <a:ext cx="10345418" cy="527775"/>
          </a:xfrm>
          <a:prstGeom prst="rect">
            <a:avLst/>
          </a:prstGeom>
        </p:spPr>
        <p:txBody>
          <a:bodyPr anchor="t" rtlCol="false" tIns="0" lIns="0" bIns="0" rIns="0">
            <a:spAutoFit/>
          </a:bodyPr>
          <a:lstStyle/>
          <a:p>
            <a:pPr algn="l">
              <a:lnSpc>
                <a:spcPts val="3600"/>
              </a:lnSpc>
            </a:pPr>
            <a:r>
              <a:rPr lang="en-US" sz="3000">
                <a:solidFill>
                  <a:srgbClr val="000000"/>
                </a:solidFill>
                <a:latin typeface="Arimo"/>
                <a:ea typeface="Arimo"/>
                <a:cs typeface="Arimo"/>
                <a:sym typeface="Arimo"/>
              </a:rPr>
              <a:t>Fine-tune model for calculating similarity between two texts</a:t>
            </a:r>
          </a:p>
        </p:txBody>
      </p:sp>
      <p:sp>
        <p:nvSpPr>
          <p:cNvPr name="TextBox 20" id="20"/>
          <p:cNvSpPr txBox="true"/>
          <p:nvPr/>
        </p:nvSpPr>
        <p:spPr>
          <a:xfrm rot="0">
            <a:off x="2517576" y="6728473"/>
            <a:ext cx="7339752" cy="527775"/>
          </a:xfrm>
          <a:prstGeom prst="rect">
            <a:avLst/>
          </a:prstGeom>
        </p:spPr>
        <p:txBody>
          <a:bodyPr anchor="t" rtlCol="false" tIns="0" lIns="0" bIns="0" rIns="0">
            <a:spAutoFit/>
          </a:bodyPr>
          <a:lstStyle/>
          <a:p>
            <a:pPr algn="l">
              <a:lnSpc>
                <a:spcPts val="3600"/>
              </a:lnSpc>
            </a:pPr>
            <a:r>
              <a:rPr lang="en-US" sz="3000">
                <a:solidFill>
                  <a:srgbClr val="000000"/>
                </a:solidFill>
                <a:latin typeface="Arimo"/>
                <a:ea typeface="Arimo"/>
                <a:cs typeface="Arimo"/>
                <a:sym typeface="Arimo"/>
              </a:rPr>
              <a:t>Integrate model into e-learning system </a:t>
            </a:r>
          </a:p>
        </p:txBody>
      </p:sp>
      <p:sp>
        <p:nvSpPr>
          <p:cNvPr name="Freeform 21" id="21" descr="A blue circle with arrows and a circle with a circle in the center  Description automatically generated"/>
          <p:cNvSpPr/>
          <p:nvPr/>
        </p:nvSpPr>
        <p:spPr>
          <a:xfrm flipH="false" flipV="false" rot="0">
            <a:off x="1253066" y="7708899"/>
            <a:ext cx="944036" cy="901702"/>
          </a:xfrm>
          <a:custGeom>
            <a:avLst/>
            <a:gdLst/>
            <a:ahLst/>
            <a:cxnLst/>
            <a:rect r="r" b="b" t="t" l="l"/>
            <a:pathLst>
              <a:path h="901702" w="944036">
                <a:moveTo>
                  <a:pt x="0" y="0"/>
                </a:moveTo>
                <a:lnTo>
                  <a:pt x="944035" y="0"/>
                </a:lnTo>
                <a:lnTo>
                  <a:pt x="944035" y="901702"/>
                </a:lnTo>
                <a:lnTo>
                  <a:pt x="0" y="901702"/>
                </a:lnTo>
                <a:lnTo>
                  <a:pt x="0" y="0"/>
                </a:lnTo>
                <a:close/>
              </a:path>
            </a:pathLst>
          </a:custGeom>
          <a:blipFill>
            <a:blip r:embed="rId5"/>
            <a:stretch>
              <a:fillRect l="0" t="-2347" r="0" b="-2347"/>
            </a:stretch>
          </a:blipFill>
        </p:spPr>
      </p:sp>
      <p:sp>
        <p:nvSpPr>
          <p:cNvPr name="TextBox 22" id="22"/>
          <p:cNvSpPr txBox="true"/>
          <p:nvPr/>
        </p:nvSpPr>
        <p:spPr>
          <a:xfrm rot="0">
            <a:off x="2527277" y="7922949"/>
            <a:ext cx="5646420" cy="527775"/>
          </a:xfrm>
          <a:prstGeom prst="rect">
            <a:avLst/>
          </a:prstGeom>
        </p:spPr>
        <p:txBody>
          <a:bodyPr anchor="t" rtlCol="false" tIns="0" lIns="0" bIns="0" rIns="0">
            <a:spAutoFit/>
          </a:bodyPr>
          <a:lstStyle/>
          <a:p>
            <a:pPr algn="l">
              <a:lnSpc>
                <a:spcPts val="3600"/>
              </a:lnSpc>
            </a:pPr>
            <a:r>
              <a:rPr lang="en-US" sz="3000">
                <a:solidFill>
                  <a:srgbClr val="000000"/>
                </a:solidFill>
                <a:latin typeface="Arimo"/>
                <a:ea typeface="Arimo"/>
                <a:cs typeface="Arimo"/>
                <a:sym typeface="Arimo"/>
              </a:rPr>
              <a:t>Integrate Backend and Frontend</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Freeform 10" id="10" descr="A line art of various objects  Description automatically generated"/>
          <p:cNvSpPr/>
          <p:nvPr/>
        </p:nvSpPr>
        <p:spPr>
          <a:xfrm flipH="false" flipV="false" rot="0">
            <a:off x="10614404" y="4840340"/>
            <a:ext cx="7049865" cy="4699910"/>
          </a:xfrm>
          <a:custGeom>
            <a:avLst/>
            <a:gdLst/>
            <a:ahLst/>
            <a:cxnLst/>
            <a:rect r="r" b="b" t="t" l="l"/>
            <a:pathLst>
              <a:path h="4699910" w="7049865">
                <a:moveTo>
                  <a:pt x="0" y="0"/>
                </a:moveTo>
                <a:lnTo>
                  <a:pt x="7049864" y="0"/>
                </a:lnTo>
                <a:lnTo>
                  <a:pt x="7049864" y="4699909"/>
                </a:lnTo>
                <a:lnTo>
                  <a:pt x="0" y="4699909"/>
                </a:lnTo>
                <a:lnTo>
                  <a:pt x="0" y="0"/>
                </a:lnTo>
                <a:close/>
              </a:path>
            </a:pathLst>
          </a:custGeom>
          <a:blipFill>
            <a:blip r:embed="rId3"/>
            <a:stretch>
              <a:fillRect l="0" t="0" r="0" b="0"/>
            </a:stretch>
          </a:blipFill>
        </p:spPr>
      </p:sp>
      <p:sp>
        <p:nvSpPr>
          <p:cNvPr name="TextBox 11" id="11"/>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sp>
        <p:nvSpPr>
          <p:cNvPr name="Freeform 12" id="12"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4"/>
            <a:stretch>
              <a:fillRect l="0" t="0" r="0" b="0"/>
            </a:stretch>
          </a:blipFill>
        </p:spPr>
      </p:sp>
      <p:sp>
        <p:nvSpPr>
          <p:cNvPr name="TextBox 13" id="13"/>
          <p:cNvSpPr txBox="true"/>
          <p:nvPr/>
        </p:nvSpPr>
        <p:spPr>
          <a:xfrm rot="0">
            <a:off x="-1099688" y="773421"/>
            <a:ext cx="11670453" cy="804772"/>
          </a:xfrm>
          <a:prstGeom prst="rect">
            <a:avLst/>
          </a:prstGeom>
        </p:spPr>
        <p:txBody>
          <a:bodyPr anchor="t" rtlCol="false" tIns="0" lIns="0" bIns="0" rIns="0">
            <a:spAutoFit/>
          </a:bodyPr>
          <a:lstStyle/>
          <a:p>
            <a:pPr algn="ctr">
              <a:lnSpc>
                <a:spcPts val="5759"/>
              </a:lnSpc>
            </a:pPr>
            <a:r>
              <a:rPr lang="en-US" sz="4800" b="true">
                <a:solidFill>
                  <a:srgbClr val="002060"/>
                </a:solidFill>
                <a:latin typeface="Arimo Bold"/>
                <a:ea typeface="Arimo Bold"/>
                <a:cs typeface="Arimo Bold"/>
                <a:sym typeface="Arimo Bold"/>
              </a:rPr>
              <a:t>       TOOLS AND TECHNOLIGIES </a:t>
            </a:r>
          </a:p>
        </p:txBody>
      </p:sp>
      <p:sp>
        <p:nvSpPr>
          <p:cNvPr name="TextBox 14" id="14"/>
          <p:cNvSpPr txBox="true"/>
          <p:nvPr/>
        </p:nvSpPr>
        <p:spPr>
          <a:xfrm rot="0">
            <a:off x="94618" y="2378241"/>
            <a:ext cx="17338882" cy="4670085"/>
          </a:xfrm>
          <a:prstGeom prst="rect">
            <a:avLst/>
          </a:prstGeom>
        </p:spPr>
        <p:txBody>
          <a:bodyPr anchor="t" rtlCol="false" tIns="0" lIns="0" bIns="0" rIns="0">
            <a:spAutoFit/>
          </a:bodyPr>
          <a:lstStyle/>
          <a:p>
            <a:pPr algn="l" marL="1337310" indent="-668655" lvl="1">
              <a:lnSpc>
                <a:spcPts val="4967"/>
              </a:lnSpc>
              <a:buFont typeface="Arial"/>
              <a:buChar char="•"/>
            </a:pPr>
            <a:r>
              <a:rPr lang="en-US" b="true" sz="3600">
                <a:solidFill>
                  <a:srgbClr val="000000"/>
                </a:solidFill>
                <a:latin typeface="Arimo Bold"/>
                <a:ea typeface="Arimo Bold"/>
                <a:cs typeface="Arimo Bold"/>
                <a:sym typeface="Arimo Bold"/>
              </a:rPr>
              <a:t>NLP Techniques:</a:t>
            </a:r>
            <a:r>
              <a:rPr lang="en-US" sz="3600">
                <a:solidFill>
                  <a:srgbClr val="000000"/>
                </a:solidFill>
                <a:latin typeface="Arimo"/>
                <a:ea typeface="Arimo"/>
                <a:cs typeface="Arimo"/>
                <a:sym typeface="Arimo"/>
              </a:rPr>
              <a:t> Text Embeddings, Cosine Similarity</a:t>
            </a:r>
          </a:p>
          <a:p>
            <a:pPr algn="l" marL="1337310" indent="-668655" lvl="1">
              <a:lnSpc>
                <a:spcPts val="4967"/>
              </a:lnSpc>
              <a:buFont typeface="Arial"/>
              <a:buChar char="•"/>
            </a:pPr>
            <a:r>
              <a:rPr lang="en-US" b="true" sz="3600">
                <a:solidFill>
                  <a:srgbClr val="000000"/>
                </a:solidFill>
                <a:latin typeface="Arimo Bold"/>
                <a:ea typeface="Arimo Bold"/>
                <a:cs typeface="Arimo Bold"/>
                <a:sym typeface="Arimo Bold"/>
              </a:rPr>
              <a:t>Text Embedding:</a:t>
            </a:r>
            <a:r>
              <a:rPr lang="en-US" sz="3600">
                <a:solidFill>
                  <a:srgbClr val="000000"/>
                </a:solidFill>
                <a:latin typeface="Arimo"/>
                <a:ea typeface="Arimo"/>
                <a:cs typeface="Arimo"/>
                <a:sym typeface="Arimo"/>
              </a:rPr>
              <a:t> Alibaba-NLP/gte-base-en-v1.5</a:t>
            </a:r>
          </a:p>
          <a:p>
            <a:pPr algn="l" marL="1337310" indent="-668655" lvl="1">
              <a:lnSpc>
                <a:spcPts val="4967"/>
              </a:lnSpc>
              <a:buFont typeface="Arial"/>
              <a:buChar char="•"/>
            </a:pPr>
            <a:r>
              <a:rPr lang="en-US" b="true" sz="3600">
                <a:solidFill>
                  <a:srgbClr val="000000"/>
                </a:solidFill>
                <a:latin typeface="Arimo Bold"/>
                <a:ea typeface="Arimo Bold"/>
                <a:cs typeface="Arimo Bold"/>
                <a:sym typeface="Arimo Bold"/>
              </a:rPr>
              <a:t>Model Training Framework:</a:t>
            </a:r>
            <a:r>
              <a:rPr lang="en-US" sz="3600">
                <a:solidFill>
                  <a:srgbClr val="000000"/>
                </a:solidFill>
                <a:latin typeface="Arimo"/>
                <a:ea typeface="Arimo"/>
                <a:cs typeface="Arimo"/>
                <a:sym typeface="Arimo"/>
              </a:rPr>
              <a:t> PyTorch </a:t>
            </a:r>
          </a:p>
          <a:p>
            <a:pPr algn="l" marL="1337310" indent="-668655" lvl="1">
              <a:lnSpc>
                <a:spcPts val="4967"/>
              </a:lnSpc>
              <a:buFont typeface="Arial"/>
              <a:buChar char="•"/>
            </a:pPr>
            <a:r>
              <a:rPr lang="en-US" b="true" sz="3600">
                <a:solidFill>
                  <a:srgbClr val="000000"/>
                </a:solidFill>
                <a:latin typeface="Arimo Bold"/>
                <a:ea typeface="Arimo Bold"/>
                <a:cs typeface="Arimo Bold"/>
                <a:sym typeface="Arimo Bold"/>
              </a:rPr>
              <a:t>Semantic Matching Algorithm : </a:t>
            </a:r>
            <a:r>
              <a:rPr lang="en-US" sz="3600">
                <a:solidFill>
                  <a:srgbClr val="000000"/>
                </a:solidFill>
                <a:latin typeface="Arimo"/>
                <a:ea typeface="Arimo"/>
                <a:cs typeface="Arimo"/>
                <a:sym typeface="Arimo"/>
              </a:rPr>
              <a:t>Cosine Similarity</a:t>
            </a:r>
          </a:p>
          <a:p>
            <a:pPr algn="l" marL="1337310" indent="-668655" lvl="1">
              <a:lnSpc>
                <a:spcPts val="4967"/>
              </a:lnSpc>
              <a:buFont typeface="Arial"/>
              <a:buChar char="•"/>
            </a:pPr>
            <a:r>
              <a:rPr lang="en-US" b="true" sz="3600">
                <a:solidFill>
                  <a:srgbClr val="000000"/>
                </a:solidFill>
                <a:latin typeface="Arimo Bold"/>
                <a:ea typeface="Arimo Bold"/>
                <a:cs typeface="Arimo Bold"/>
                <a:sym typeface="Arimo Bold"/>
              </a:rPr>
              <a:t>Data Standardization Tools:</a:t>
            </a:r>
            <a:r>
              <a:rPr lang="en-US" sz="3600">
                <a:solidFill>
                  <a:srgbClr val="000000"/>
                </a:solidFill>
                <a:latin typeface="Arimo"/>
                <a:ea typeface="Arimo"/>
                <a:cs typeface="Arimo"/>
                <a:sym typeface="Arimo"/>
              </a:rPr>
              <a:t> Pandas</a:t>
            </a:r>
          </a:p>
          <a:p>
            <a:pPr algn="l" marL="1337310" indent="-668655" lvl="1">
              <a:lnSpc>
                <a:spcPts val="4967"/>
              </a:lnSpc>
            </a:pP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sp>
        <p:nvSpPr>
          <p:cNvPr name="TextBox 11" id="11"/>
          <p:cNvSpPr txBox="true"/>
          <p:nvPr/>
        </p:nvSpPr>
        <p:spPr>
          <a:xfrm rot="0">
            <a:off x="408939" y="174836"/>
            <a:ext cx="4863252" cy="804772"/>
          </a:xfrm>
          <a:prstGeom prst="rect">
            <a:avLst/>
          </a:prstGeom>
        </p:spPr>
        <p:txBody>
          <a:bodyPr anchor="t" rtlCol="false" tIns="0" lIns="0" bIns="0" rIns="0">
            <a:spAutoFit/>
          </a:bodyPr>
          <a:lstStyle/>
          <a:p>
            <a:pPr algn="l">
              <a:lnSpc>
                <a:spcPts val="5759"/>
              </a:lnSpc>
            </a:pPr>
            <a:r>
              <a:rPr lang="en-US" sz="4800" b="true">
                <a:solidFill>
                  <a:srgbClr val="002060"/>
                </a:solidFill>
                <a:latin typeface="Arimo Bold"/>
                <a:ea typeface="Arimo Bold"/>
                <a:cs typeface="Arimo Bold"/>
                <a:sym typeface="Arimo Bold"/>
              </a:rPr>
              <a:t>Gathered Data</a:t>
            </a:r>
          </a:p>
        </p:txBody>
      </p:sp>
      <p:sp>
        <p:nvSpPr>
          <p:cNvPr name="Freeform 12" id="12"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Freeform 13" id="13" descr="A screenshot of a computer  Description automatically generated"/>
          <p:cNvSpPr/>
          <p:nvPr/>
        </p:nvSpPr>
        <p:spPr>
          <a:xfrm flipH="false" flipV="false" rot="0">
            <a:off x="452438" y="1108274"/>
            <a:ext cx="14874876" cy="8066088"/>
          </a:xfrm>
          <a:custGeom>
            <a:avLst/>
            <a:gdLst/>
            <a:ahLst/>
            <a:cxnLst/>
            <a:rect r="r" b="b" t="t" l="l"/>
            <a:pathLst>
              <a:path h="8066088" w="14874876">
                <a:moveTo>
                  <a:pt x="0" y="0"/>
                </a:moveTo>
                <a:lnTo>
                  <a:pt x="14874876" y="0"/>
                </a:lnTo>
                <a:lnTo>
                  <a:pt x="14874876" y="8066088"/>
                </a:lnTo>
                <a:lnTo>
                  <a:pt x="0" y="8066088"/>
                </a:lnTo>
                <a:lnTo>
                  <a:pt x="0" y="0"/>
                </a:lnTo>
                <a:close/>
              </a:path>
            </a:pathLst>
          </a:custGeom>
          <a:blipFill>
            <a:blip r:embed="rId4"/>
            <a:stretch>
              <a:fillRect l="-6" t="0" r="-6" b="0"/>
            </a:stretch>
          </a:blipFill>
        </p:spPr>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sp>
        <p:nvSpPr>
          <p:cNvPr name="TextBox 11" id="11"/>
          <p:cNvSpPr txBox="true"/>
          <p:nvPr/>
        </p:nvSpPr>
        <p:spPr>
          <a:xfrm rot="0">
            <a:off x="578272" y="344169"/>
            <a:ext cx="4863252" cy="804772"/>
          </a:xfrm>
          <a:prstGeom prst="rect">
            <a:avLst/>
          </a:prstGeom>
        </p:spPr>
        <p:txBody>
          <a:bodyPr anchor="t" rtlCol="false" tIns="0" lIns="0" bIns="0" rIns="0">
            <a:spAutoFit/>
          </a:bodyPr>
          <a:lstStyle/>
          <a:p>
            <a:pPr algn="l">
              <a:lnSpc>
                <a:spcPts val="5759"/>
              </a:lnSpc>
            </a:pPr>
            <a:r>
              <a:rPr lang="en-US" sz="4800" b="true">
                <a:solidFill>
                  <a:srgbClr val="002060"/>
                </a:solidFill>
                <a:latin typeface="Arimo Bold"/>
                <a:ea typeface="Arimo Bold"/>
                <a:cs typeface="Arimo Bold"/>
                <a:sym typeface="Arimo Bold"/>
              </a:rPr>
              <a:t>Import Libraries</a:t>
            </a:r>
          </a:p>
        </p:txBody>
      </p:sp>
      <p:sp>
        <p:nvSpPr>
          <p:cNvPr name="Freeform 12" id="12"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Freeform 13" id="13" descr="A screenshot of a computer  Description automatically generated"/>
          <p:cNvSpPr/>
          <p:nvPr/>
        </p:nvSpPr>
        <p:spPr>
          <a:xfrm flipH="false" flipV="false" rot="0">
            <a:off x="484188" y="1406524"/>
            <a:ext cx="7858127" cy="6338889"/>
          </a:xfrm>
          <a:custGeom>
            <a:avLst/>
            <a:gdLst/>
            <a:ahLst/>
            <a:cxnLst/>
            <a:rect r="r" b="b" t="t" l="l"/>
            <a:pathLst>
              <a:path h="6338889" w="7858127">
                <a:moveTo>
                  <a:pt x="0" y="0"/>
                </a:moveTo>
                <a:lnTo>
                  <a:pt x="7858127" y="0"/>
                </a:lnTo>
                <a:lnTo>
                  <a:pt x="7858127" y="6338890"/>
                </a:lnTo>
                <a:lnTo>
                  <a:pt x="0" y="6338890"/>
                </a:lnTo>
                <a:lnTo>
                  <a:pt x="0" y="0"/>
                </a:lnTo>
                <a:close/>
              </a:path>
            </a:pathLst>
          </a:custGeom>
          <a:blipFill>
            <a:blip r:embed="rId4"/>
            <a:stretch>
              <a:fillRect l="-24605" t="0" r="-24605" b="0"/>
            </a:stretch>
          </a:blipFill>
        </p:spPr>
      </p:sp>
      <p:sp>
        <p:nvSpPr>
          <p:cNvPr name="Freeform 14" id="14" descr="A screenshot of a computer program  Description automatically generated"/>
          <p:cNvSpPr/>
          <p:nvPr/>
        </p:nvSpPr>
        <p:spPr>
          <a:xfrm flipH="false" flipV="false" rot="0">
            <a:off x="8342313" y="1404936"/>
            <a:ext cx="7667627" cy="6334123"/>
          </a:xfrm>
          <a:custGeom>
            <a:avLst/>
            <a:gdLst/>
            <a:ahLst/>
            <a:cxnLst/>
            <a:rect r="r" b="b" t="t" l="l"/>
            <a:pathLst>
              <a:path h="6334123" w="7667627">
                <a:moveTo>
                  <a:pt x="0" y="0"/>
                </a:moveTo>
                <a:lnTo>
                  <a:pt x="7667627" y="0"/>
                </a:lnTo>
                <a:lnTo>
                  <a:pt x="7667627" y="6334123"/>
                </a:lnTo>
                <a:lnTo>
                  <a:pt x="0" y="6334123"/>
                </a:lnTo>
                <a:lnTo>
                  <a:pt x="0" y="0"/>
                </a:lnTo>
                <a:close/>
              </a:path>
            </a:pathLst>
          </a:custGeom>
          <a:blipFill>
            <a:blip r:embed="rId5"/>
            <a:stretch>
              <a:fillRect l="-26622" t="0" r="-26622" b="0"/>
            </a:stretch>
          </a:blipFill>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sp>
        <p:nvSpPr>
          <p:cNvPr name="TextBox 11" id="11"/>
          <p:cNvSpPr txBox="true"/>
          <p:nvPr/>
        </p:nvSpPr>
        <p:spPr>
          <a:xfrm rot="0">
            <a:off x="578272" y="7620"/>
            <a:ext cx="5963917" cy="1520353"/>
          </a:xfrm>
          <a:prstGeom prst="rect">
            <a:avLst/>
          </a:prstGeom>
        </p:spPr>
        <p:txBody>
          <a:bodyPr anchor="t" rtlCol="false" tIns="0" lIns="0" bIns="0" rIns="0">
            <a:spAutoFit/>
          </a:bodyPr>
          <a:lstStyle/>
          <a:p>
            <a:pPr algn="ctr">
              <a:lnSpc>
                <a:spcPts val="5580"/>
              </a:lnSpc>
            </a:pPr>
            <a:r>
              <a:rPr lang="en-US" sz="4650" b="true">
                <a:solidFill>
                  <a:srgbClr val="002060"/>
                </a:solidFill>
                <a:latin typeface="Arimo Bold"/>
                <a:ea typeface="Arimo Bold"/>
                <a:cs typeface="Arimo Bold"/>
                <a:sym typeface="Arimo Bold"/>
              </a:rPr>
              <a:t>Best Epoch Visuals</a:t>
            </a:r>
          </a:p>
          <a:p>
            <a:pPr algn="l">
              <a:lnSpc>
                <a:spcPts val="5580"/>
              </a:lnSpc>
            </a:pPr>
          </a:p>
        </p:txBody>
      </p:sp>
      <p:sp>
        <p:nvSpPr>
          <p:cNvPr name="Freeform 12" id="12"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Freeform 13" id="13" descr="A screenshot of a graph  Description automatically generated"/>
          <p:cNvSpPr/>
          <p:nvPr/>
        </p:nvSpPr>
        <p:spPr>
          <a:xfrm flipH="false" flipV="false" rot="0">
            <a:off x="1047750" y="947738"/>
            <a:ext cx="12469814" cy="4518026"/>
          </a:xfrm>
          <a:custGeom>
            <a:avLst/>
            <a:gdLst/>
            <a:ahLst/>
            <a:cxnLst/>
            <a:rect r="r" b="b" t="t" l="l"/>
            <a:pathLst>
              <a:path h="4518026" w="12469814">
                <a:moveTo>
                  <a:pt x="0" y="0"/>
                </a:moveTo>
                <a:lnTo>
                  <a:pt x="12469814" y="0"/>
                </a:lnTo>
                <a:lnTo>
                  <a:pt x="12469814" y="4518025"/>
                </a:lnTo>
                <a:lnTo>
                  <a:pt x="0" y="4518025"/>
                </a:lnTo>
                <a:lnTo>
                  <a:pt x="0" y="0"/>
                </a:lnTo>
                <a:close/>
              </a:path>
            </a:pathLst>
          </a:custGeom>
          <a:blipFill>
            <a:blip r:embed="rId4"/>
            <a:stretch>
              <a:fillRect l="0" t="-25" r="0" b="-25"/>
            </a:stretch>
          </a:blipFill>
        </p:spPr>
      </p:sp>
      <p:sp>
        <p:nvSpPr>
          <p:cNvPr name="Freeform 14" id="14" descr="A screenshot of a computer  Description automatically generated"/>
          <p:cNvSpPr/>
          <p:nvPr/>
        </p:nvSpPr>
        <p:spPr>
          <a:xfrm flipH="false" flipV="false" rot="0">
            <a:off x="1047750" y="5468145"/>
            <a:ext cx="12469814" cy="3914776"/>
          </a:xfrm>
          <a:custGeom>
            <a:avLst/>
            <a:gdLst/>
            <a:ahLst/>
            <a:cxnLst/>
            <a:rect r="r" b="b" t="t" l="l"/>
            <a:pathLst>
              <a:path h="3914776" w="12469814">
                <a:moveTo>
                  <a:pt x="0" y="0"/>
                </a:moveTo>
                <a:lnTo>
                  <a:pt x="12469814" y="0"/>
                </a:lnTo>
                <a:lnTo>
                  <a:pt x="12469814" y="3914776"/>
                </a:lnTo>
                <a:lnTo>
                  <a:pt x="0" y="3914776"/>
                </a:lnTo>
                <a:lnTo>
                  <a:pt x="0" y="0"/>
                </a:lnTo>
                <a:close/>
              </a:path>
            </a:pathLst>
          </a:custGeom>
          <a:blipFill>
            <a:blip r:embed="rId5"/>
            <a:stretch>
              <a:fillRect l="0" t="-9600" r="0" b="-9600"/>
            </a:stretch>
          </a:blipFill>
        </p:spPr>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grpSp>
        <p:nvGrpSpPr>
          <p:cNvPr name="Group 10" id="10"/>
          <p:cNvGrpSpPr/>
          <p:nvPr/>
        </p:nvGrpSpPr>
        <p:grpSpPr>
          <a:xfrm rot="0">
            <a:off x="2110143" y="2985664"/>
            <a:ext cx="11303788" cy="5385016"/>
            <a:chOff x="0" y="0"/>
            <a:chExt cx="15071718" cy="7180022"/>
          </a:xfrm>
        </p:grpSpPr>
        <p:sp>
          <p:nvSpPr>
            <p:cNvPr name="Freeform 11" id="11"/>
            <p:cNvSpPr/>
            <p:nvPr/>
          </p:nvSpPr>
          <p:spPr>
            <a:xfrm flipH="false" flipV="false" rot="0">
              <a:off x="25400" y="25400"/>
              <a:ext cx="15020925" cy="7129272"/>
            </a:xfrm>
            <a:custGeom>
              <a:avLst/>
              <a:gdLst/>
              <a:ahLst/>
              <a:cxnLst/>
              <a:rect r="r" b="b" t="t" l="l"/>
              <a:pathLst>
                <a:path h="7129272" w="15020925">
                  <a:moveTo>
                    <a:pt x="0" y="0"/>
                  </a:moveTo>
                  <a:lnTo>
                    <a:pt x="15020925" y="0"/>
                  </a:lnTo>
                  <a:lnTo>
                    <a:pt x="15020925" y="7129272"/>
                  </a:lnTo>
                  <a:lnTo>
                    <a:pt x="0" y="7129272"/>
                  </a:lnTo>
                  <a:close/>
                </a:path>
              </a:pathLst>
            </a:custGeom>
            <a:solidFill>
              <a:srgbClr val="FFFFFF"/>
            </a:solidFill>
          </p:spPr>
        </p:sp>
        <p:sp>
          <p:nvSpPr>
            <p:cNvPr name="Freeform 12" id="12"/>
            <p:cNvSpPr/>
            <p:nvPr/>
          </p:nvSpPr>
          <p:spPr>
            <a:xfrm flipH="false" flipV="false" rot="0">
              <a:off x="0" y="0"/>
              <a:ext cx="15071725" cy="7180072"/>
            </a:xfrm>
            <a:custGeom>
              <a:avLst/>
              <a:gdLst/>
              <a:ahLst/>
              <a:cxnLst/>
              <a:rect r="r" b="b" t="t" l="l"/>
              <a:pathLst>
                <a:path h="7180072" w="15071725">
                  <a:moveTo>
                    <a:pt x="25400" y="0"/>
                  </a:moveTo>
                  <a:lnTo>
                    <a:pt x="15046325" y="0"/>
                  </a:lnTo>
                  <a:cubicBezTo>
                    <a:pt x="15060295" y="0"/>
                    <a:pt x="15071725" y="11430"/>
                    <a:pt x="15071725" y="25400"/>
                  </a:cubicBezTo>
                  <a:lnTo>
                    <a:pt x="15071725" y="7154672"/>
                  </a:lnTo>
                  <a:cubicBezTo>
                    <a:pt x="15071725" y="7168642"/>
                    <a:pt x="15060295" y="7180072"/>
                    <a:pt x="15046325" y="7180072"/>
                  </a:cubicBezTo>
                  <a:lnTo>
                    <a:pt x="25400" y="7180072"/>
                  </a:lnTo>
                  <a:cubicBezTo>
                    <a:pt x="11430" y="7180072"/>
                    <a:pt x="0" y="7168642"/>
                    <a:pt x="0" y="7154672"/>
                  </a:cubicBezTo>
                  <a:lnTo>
                    <a:pt x="0" y="25400"/>
                  </a:lnTo>
                  <a:cubicBezTo>
                    <a:pt x="0" y="11430"/>
                    <a:pt x="11430" y="0"/>
                    <a:pt x="25400" y="0"/>
                  </a:cubicBezTo>
                  <a:moveTo>
                    <a:pt x="25400" y="50800"/>
                  </a:moveTo>
                  <a:lnTo>
                    <a:pt x="25400" y="25400"/>
                  </a:lnTo>
                  <a:lnTo>
                    <a:pt x="50800" y="25400"/>
                  </a:lnTo>
                  <a:lnTo>
                    <a:pt x="50800" y="7154672"/>
                  </a:lnTo>
                  <a:lnTo>
                    <a:pt x="25400" y="7154672"/>
                  </a:lnTo>
                  <a:lnTo>
                    <a:pt x="25400" y="7129272"/>
                  </a:lnTo>
                  <a:lnTo>
                    <a:pt x="15046325" y="7129272"/>
                  </a:lnTo>
                  <a:lnTo>
                    <a:pt x="15046325" y="7154672"/>
                  </a:lnTo>
                  <a:lnTo>
                    <a:pt x="15020925" y="7154672"/>
                  </a:lnTo>
                  <a:lnTo>
                    <a:pt x="15020925" y="25400"/>
                  </a:lnTo>
                  <a:lnTo>
                    <a:pt x="15046325" y="25400"/>
                  </a:lnTo>
                  <a:lnTo>
                    <a:pt x="15046325" y="50800"/>
                  </a:lnTo>
                  <a:lnTo>
                    <a:pt x="25400" y="50800"/>
                  </a:lnTo>
                  <a:close/>
                </a:path>
              </a:pathLst>
            </a:custGeom>
            <a:solidFill>
              <a:srgbClr val="022B52"/>
            </a:solidFill>
          </p:spPr>
        </p:sp>
      </p:grpSp>
      <p:sp>
        <p:nvSpPr>
          <p:cNvPr name="TextBox 13" id="13"/>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sp>
        <p:nvSpPr>
          <p:cNvPr name="Freeform 14" id="14"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5" id="15"/>
          <p:cNvSpPr txBox="true"/>
          <p:nvPr/>
        </p:nvSpPr>
        <p:spPr>
          <a:xfrm rot="0">
            <a:off x="888534" y="773421"/>
            <a:ext cx="11670453" cy="804772"/>
          </a:xfrm>
          <a:prstGeom prst="rect">
            <a:avLst/>
          </a:prstGeom>
        </p:spPr>
        <p:txBody>
          <a:bodyPr anchor="t" rtlCol="false" tIns="0" lIns="0" bIns="0" rIns="0">
            <a:spAutoFit/>
          </a:bodyPr>
          <a:lstStyle/>
          <a:p>
            <a:pPr algn="ctr">
              <a:lnSpc>
                <a:spcPts val="5759"/>
              </a:lnSpc>
            </a:pPr>
            <a:r>
              <a:rPr lang="en-US" b="true" sz="4800">
                <a:solidFill>
                  <a:srgbClr val="002060"/>
                </a:solidFill>
                <a:latin typeface="Arimo Bold"/>
                <a:ea typeface="Arimo Bold"/>
                <a:cs typeface="Arimo Bold"/>
                <a:sym typeface="Arimo Bold"/>
              </a:rPr>
              <a:t>COMPONENT SPECIFIC REQUIREMENTS </a:t>
            </a:r>
          </a:p>
        </p:txBody>
      </p:sp>
      <p:sp>
        <p:nvSpPr>
          <p:cNvPr name="TextBox 16" id="16"/>
          <p:cNvSpPr txBox="true"/>
          <p:nvPr/>
        </p:nvSpPr>
        <p:spPr>
          <a:xfrm rot="0">
            <a:off x="2618774" y="4427445"/>
            <a:ext cx="4656604" cy="629633"/>
          </a:xfrm>
          <a:prstGeom prst="rect">
            <a:avLst/>
          </a:prstGeom>
        </p:spPr>
        <p:txBody>
          <a:bodyPr anchor="t" rtlCol="false" tIns="0" lIns="0" bIns="0" rIns="0">
            <a:spAutoFit/>
          </a:bodyPr>
          <a:lstStyle/>
          <a:p>
            <a:pPr algn="l" marL="651510" indent="-325755" lvl="1">
              <a:lnSpc>
                <a:spcPts val="4320"/>
              </a:lnSpc>
              <a:buFont typeface="Arial"/>
              <a:buChar char="•"/>
            </a:pPr>
            <a:r>
              <a:rPr lang="en-US" sz="3600">
                <a:solidFill>
                  <a:srgbClr val="000000"/>
                </a:solidFill>
                <a:latin typeface="Arimo"/>
                <a:ea typeface="Arimo"/>
                <a:cs typeface="Arimo"/>
                <a:sym typeface="Arimo"/>
              </a:rPr>
              <a:t>Tokenize Inputs</a:t>
            </a:r>
          </a:p>
        </p:txBody>
      </p:sp>
      <p:sp>
        <p:nvSpPr>
          <p:cNvPr name="TextBox 17" id="17"/>
          <p:cNvSpPr txBox="true"/>
          <p:nvPr/>
        </p:nvSpPr>
        <p:spPr>
          <a:xfrm rot="0">
            <a:off x="2597609" y="5423405"/>
            <a:ext cx="4868268" cy="629633"/>
          </a:xfrm>
          <a:prstGeom prst="rect">
            <a:avLst/>
          </a:prstGeom>
        </p:spPr>
        <p:txBody>
          <a:bodyPr anchor="t" rtlCol="false" tIns="0" lIns="0" bIns="0" rIns="0">
            <a:spAutoFit/>
          </a:bodyPr>
          <a:lstStyle/>
          <a:p>
            <a:pPr algn="l" marL="651510" indent="-325755" lvl="1">
              <a:lnSpc>
                <a:spcPts val="4320"/>
              </a:lnSpc>
              <a:buFont typeface="Arial"/>
              <a:buChar char="•"/>
            </a:pPr>
            <a:r>
              <a:rPr lang="en-US" sz="3600">
                <a:solidFill>
                  <a:srgbClr val="000000"/>
                </a:solidFill>
                <a:latin typeface="Arimo"/>
                <a:ea typeface="Arimo"/>
                <a:cs typeface="Arimo"/>
                <a:sym typeface="Arimo"/>
              </a:rPr>
              <a:t>Answer Comparison</a:t>
            </a:r>
          </a:p>
        </p:txBody>
      </p:sp>
      <p:sp>
        <p:nvSpPr>
          <p:cNvPr name="TextBox 18" id="18"/>
          <p:cNvSpPr txBox="true"/>
          <p:nvPr/>
        </p:nvSpPr>
        <p:spPr>
          <a:xfrm rot="0">
            <a:off x="2618775" y="6420516"/>
            <a:ext cx="5386650" cy="629633"/>
          </a:xfrm>
          <a:prstGeom prst="rect">
            <a:avLst/>
          </a:prstGeom>
        </p:spPr>
        <p:txBody>
          <a:bodyPr anchor="t" rtlCol="false" tIns="0" lIns="0" bIns="0" rIns="0">
            <a:spAutoFit/>
          </a:bodyPr>
          <a:lstStyle/>
          <a:p>
            <a:pPr algn="l" marL="651510" indent="-325755" lvl="1">
              <a:lnSpc>
                <a:spcPts val="4320"/>
              </a:lnSpc>
              <a:buFont typeface="Arial"/>
              <a:buChar char="•"/>
            </a:pPr>
            <a:r>
              <a:rPr lang="en-US" sz="3600">
                <a:solidFill>
                  <a:srgbClr val="000000"/>
                </a:solidFill>
                <a:latin typeface="Arimo"/>
                <a:ea typeface="Arimo"/>
                <a:cs typeface="Arimo"/>
                <a:sym typeface="Arimo"/>
              </a:rPr>
              <a:t>Accuracy Calculation</a:t>
            </a:r>
          </a:p>
        </p:txBody>
      </p:sp>
      <p:sp>
        <p:nvSpPr>
          <p:cNvPr name="TextBox 19" id="19"/>
          <p:cNvSpPr txBox="true"/>
          <p:nvPr/>
        </p:nvSpPr>
        <p:spPr>
          <a:xfrm rot="0">
            <a:off x="2606546" y="7417627"/>
            <a:ext cx="5221899" cy="629633"/>
          </a:xfrm>
          <a:prstGeom prst="rect">
            <a:avLst/>
          </a:prstGeom>
        </p:spPr>
        <p:txBody>
          <a:bodyPr anchor="t" rtlCol="false" tIns="0" lIns="0" bIns="0" rIns="0">
            <a:spAutoFit/>
          </a:bodyPr>
          <a:lstStyle/>
          <a:p>
            <a:pPr algn="l" marL="651510" indent="-325755" lvl="1">
              <a:lnSpc>
                <a:spcPts val="4320"/>
              </a:lnSpc>
              <a:buFont typeface="Arial"/>
              <a:buChar char="•"/>
            </a:pPr>
            <a:r>
              <a:rPr lang="en-US" sz="3600">
                <a:solidFill>
                  <a:srgbClr val="000000"/>
                </a:solidFill>
                <a:latin typeface="Arimo"/>
                <a:ea typeface="Arimo"/>
                <a:cs typeface="Arimo"/>
                <a:sym typeface="Arimo"/>
              </a:rPr>
              <a:t>Result Aggregation</a:t>
            </a:r>
          </a:p>
        </p:txBody>
      </p:sp>
      <p:grpSp>
        <p:nvGrpSpPr>
          <p:cNvPr name="Group 20" id="20"/>
          <p:cNvGrpSpPr/>
          <p:nvPr/>
        </p:nvGrpSpPr>
        <p:grpSpPr>
          <a:xfrm rot="0">
            <a:off x="2508285" y="2378740"/>
            <a:ext cx="6284816" cy="1386453"/>
            <a:chOff x="0" y="0"/>
            <a:chExt cx="8379754" cy="1848604"/>
          </a:xfrm>
        </p:grpSpPr>
        <p:sp>
          <p:nvSpPr>
            <p:cNvPr name="Freeform 21" id="21"/>
            <p:cNvSpPr/>
            <p:nvPr/>
          </p:nvSpPr>
          <p:spPr>
            <a:xfrm flipH="false" flipV="false" rot="0">
              <a:off x="25400" y="25400"/>
              <a:ext cx="8328914" cy="1797812"/>
            </a:xfrm>
            <a:custGeom>
              <a:avLst/>
              <a:gdLst/>
              <a:ahLst/>
              <a:cxnLst/>
              <a:rect r="r" b="b" t="t" l="l"/>
              <a:pathLst>
                <a:path h="1797812" w="8328914">
                  <a:moveTo>
                    <a:pt x="0" y="299593"/>
                  </a:moveTo>
                  <a:cubicBezTo>
                    <a:pt x="0" y="134112"/>
                    <a:pt x="137160" y="0"/>
                    <a:pt x="306197" y="0"/>
                  </a:cubicBezTo>
                  <a:lnTo>
                    <a:pt x="8022717" y="0"/>
                  </a:lnTo>
                  <a:cubicBezTo>
                    <a:pt x="8191881" y="0"/>
                    <a:pt x="8328914" y="134112"/>
                    <a:pt x="8328914" y="299593"/>
                  </a:cubicBezTo>
                  <a:lnTo>
                    <a:pt x="8328914" y="1498092"/>
                  </a:lnTo>
                  <a:cubicBezTo>
                    <a:pt x="8328914" y="1663573"/>
                    <a:pt x="8191753" y="1797685"/>
                    <a:pt x="8022717" y="1797685"/>
                  </a:cubicBezTo>
                  <a:lnTo>
                    <a:pt x="306197" y="1797685"/>
                  </a:lnTo>
                  <a:cubicBezTo>
                    <a:pt x="137160" y="1797812"/>
                    <a:pt x="0" y="1663700"/>
                    <a:pt x="0" y="1498219"/>
                  </a:cubicBezTo>
                  <a:close/>
                </a:path>
              </a:pathLst>
            </a:custGeom>
            <a:solidFill>
              <a:srgbClr val="002060"/>
            </a:solidFill>
          </p:spPr>
        </p:sp>
        <p:sp>
          <p:nvSpPr>
            <p:cNvPr name="Freeform 22" id="22"/>
            <p:cNvSpPr/>
            <p:nvPr/>
          </p:nvSpPr>
          <p:spPr>
            <a:xfrm flipH="false" flipV="false" rot="0">
              <a:off x="0" y="0"/>
              <a:ext cx="8379714" cy="1848612"/>
            </a:xfrm>
            <a:custGeom>
              <a:avLst/>
              <a:gdLst/>
              <a:ahLst/>
              <a:cxnLst/>
              <a:rect r="r" b="b" t="t" l="l"/>
              <a:pathLst>
                <a:path h="1848612" w="8379714">
                  <a:moveTo>
                    <a:pt x="0" y="324993"/>
                  </a:moveTo>
                  <a:cubicBezTo>
                    <a:pt x="0" y="145034"/>
                    <a:pt x="148971" y="0"/>
                    <a:pt x="331597" y="0"/>
                  </a:cubicBezTo>
                  <a:lnTo>
                    <a:pt x="8048117" y="0"/>
                  </a:lnTo>
                  <a:lnTo>
                    <a:pt x="8048117" y="25400"/>
                  </a:lnTo>
                  <a:lnTo>
                    <a:pt x="8048117" y="0"/>
                  </a:lnTo>
                  <a:cubicBezTo>
                    <a:pt x="8230743" y="0"/>
                    <a:pt x="8379714" y="145034"/>
                    <a:pt x="8379714" y="324993"/>
                  </a:cubicBezTo>
                  <a:lnTo>
                    <a:pt x="8354314" y="324993"/>
                  </a:lnTo>
                  <a:lnTo>
                    <a:pt x="8379714" y="324993"/>
                  </a:lnTo>
                  <a:lnTo>
                    <a:pt x="8379714" y="1523492"/>
                  </a:lnTo>
                  <a:lnTo>
                    <a:pt x="8354314" y="1523492"/>
                  </a:lnTo>
                  <a:lnTo>
                    <a:pt x="8379714" y="1523492"/>
                  </a:lnTo>
                  <a:cubicBezTo>
                    <a:pt x="8379714" y="1703578"/>
                    <a:pt x="8230743" y="1848485"/>
                    <a:pt x="8048117" y="1848485"/>
                  </a:cubicBezTo>
                  <a:lnTo>
                    <a:pt x="8048117" y="1823085"/>
                  </a:lnTo>
                  <a:lnTo>
                    <a:pt x="8048117" y="1848485"/>
                  </a:lnTo>
                  <a:lnTo>
                    <a:pt x="331597" y="1848485"/>
                  </a:lnTo>
                  <a:lnTo>
                    <a:pt x="331597" y="1823085"/>
                  </a:lnTo>
                  <a:lnTo>
                    <a:pt x="331597" y="1848485"/>
                  </a:lnTo>
                  <a:cubicBezTo>
                    <a:pt x="148971" y="1848612"/>
                    <a:pt x="0" y="1703578"/>
                    <a:pt x="0" y="1523619"/>
                  </a:cubicBezTo>
                  <a:lnTo>
                    <a:pt x="0" y="324993"/>
                  </a:lnTo>
                  <a:lnTo>
                    <a:pt x="25400" y="324993"/>
                  </a:lnTo>
                  <a:lnTo>
                    <a:pt x="0" y="324993"/>
                  </a:lnTo>
                  <a:moveTo>
                    <a:pt x="50800" y="324993"/>
                  </a:moveTo>
                  <a:lnTo>
                    <a:pt x="50800" y="1523492"/>
                  </a:lnTo>
                  <a:lnTo>
                    <a:pt x="25400" y="1523492"/>
                  </a:lnTo>
                  <a:lnTo>
                    <a:pt x="50800" y="1523492"/>
                  </a:lnTo>
                  <a:cubicBezTo>
                    <a:pt x="50800" y="1674495"/>
                    <a:pt x="176022" y="1797685"/>
                    <a:pt x="331597" y="1797685"/>
                  </a:cubicBezTo>
                  <a:lnTo>
                    <a:pt x="8048117" y="1797685"/>
                  </a:lnTo>
                  <a:cubicBezTo>
                    <a:pt x="8203692" y="1797685"/>
                    <a:pt x="8328914" y="1674368"/>
                    <a:pt x="8328914" y="1523492"/>
                  </a:cubicBezTo>
                  <a:lnTo>
                    <a:pt x="8328914" y="324993"/>
                  </a:lnTo>
                  <a:cubicBezTo>
                    <a:pt x="8328914" y="174117"/>
                    <a:pt x="8203692" y="50800"/>
                    <a:pt x="8048117" y="50800"/>
                  </a:cubicBezTo>
                  <a:lnTo>
                    <a:pt x="331597" y="50800"/>
                  </a:lnTo>
                  <a:lnTo>
                    <a:pt x="331597" y="25400"/>
                  </a:lnTo>
                  <a:lnTo>
                    <a:pt x="331597" y="50800"/>
                  </a:lnTo>
                  <a:cubicBezTo>
                    <a:pt x="176022" y="50800"/>
                    <a:pt x="50800" y="174117"/>
                    <a:pt x="50800" y="324993"/>
                  </a:cubicBezTo>
                  <a:close/>
                </a:path>
              </a:pathLst>
            </a:custGeom>
            <a:solidFill>
              <a:srgbClr val="022B52"/>
            </a:solidFill>
          </p:spPr>
        </p:sp>
        <p:sp>
          <p:nvSpPr>
            <p:cNvPr name="TextBox 23" id="23"/>
            <p:cNvSpPr txBox="true"/>
            <p:nvPr/>
          </p:nvSpPr>
          <p:spPr>
            <a:xfrm>
              <a:off x="0" y="-28575"/>
              <a:ext cx="8379754" cy="1877179"/>
            </a:xfrm>
            <a:prstGeom prst="rect">
              <a:avLst/>
            </a:prstGeom>
          </p:spPr>
          <p:txBody>
            <a:bodyPr anchor="ctr" rtlCol="false" tIns="50800" lIns="50800" bIns="50800" rIns="50800"/>
            <a:lstStyle/>
            <a:p>
              <a:pPr algn="ctr">
                <a:lnSpc>
                  <a:spcPts val="4320"/>
                </a:lnSpc>
              </a:pPr>
              <a:r>
                <a:rPr lang="en-US" sz="3600" b="true">
                  <a:solidFill>
                    <a:srgbClr val="FFFFFF"/>
                  </a:solidFill>
                  <a:latin typeface="Arimo Bold"/>
                  <a:ea typeface="Arimo Bold"/>
                  <a:cs typeface="Arimo Bold"/>
                  <a:sym typeface="Arimo Bold"/>
                </a:rPr>
                <a:t>Functional</a:t>
              </a:r>
              <a:r>
                <a:rPr lang="en-US" sz="3600">
                  <a:solidFill>
                    <a:srgbClr val="FFFFFF"/>
                  </a:solidFill>
                  <a:latin typeface="Arimo"/>
                  <a:ea typeface="Arimo"/>
                  <a:cs typeface="Arimo"/>
                  <a:sym typeface="Arimo"/>
                </a:rPr>
                <a:t> </a:t>
              </a:r>
              <a:r>
                <a:rPr lang="en-US" sz="3600" b="true">
                  <a:solidFill>
                    <a:srgbClr val="FFFFFF"/>
                  </a:solidFill>
                  <a:latin typeface="Arimo Bold"/>
                  <a:ea typeface="Arimo Bold"/>
                  <a:cs typeface="Arimo Bold"/>
                  <a:sym typeface="Arimo Bold"/>
                </a:rPr>
                <a:t>Requirements</a:t>
              </a:r>
            </a:p>
          </p:txBody>
        </p:sp>
      </p:gr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IT21165948</a:t>
            </a:r>
            <a:r>
              <a:rPr lang="en-US" sz="2700">
                <a:solidFill>
                  <a:srgbClr val="000000"/>
                </a:solidFill>
                <a:latin typeface="Cambria"/>
                <a:ea typeface="Cambria"/>
                <a:cs typeface="Cambria"/>
                <a:sym typeface="Cambria"/>
              </a:rPr>
              <a:t>   |   D.T.D Dissanayake  |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3017097" y="773421"/>
            <a:ext cx="11670453" cy="804772"/>
          </a:xfrm>
          <a:prstGeom prst="rect">
            <a:avLst/>
          </a:prstGeom>
        </p:spPr>
        <p:txBody>
          <a:bodyPr anchor="t" rtlCol="false" tIns="0" lIns="0" bIns="0" rIns="0">
            <a:spAutoFit/>
          </a:bodyPr>
          <a:lstStyle/>
          <a:p>
            <a:pPr algn="ctr">
              <a:lnSpc>
                <a:spcPts val="5759"/>
              </a:lnSpc>
            </a:pPr>
            <a:r>
              <a:rPr lang="en-US" b="true" sz="4800">
                <a:solidFill>
                  <a:srgbClr val="002060"/>
                </a:solidFill>
                <a:latin typeface="Arimo Bold"/>
                <a:ea typeface="Arimo Bold"/>
                <a:cs typeface="Arimo Bold"/>
                <a:sym typeface="Arimo Bold"/>
              </a:rPr>
              <a:t>REFERENCES</a:t>
            </a:r>
          </a:p>
        </p:txBody>
      </p:sp>
      <p:sp>
        <p:nvSpPr>
          <p:cNvPr name="TextBox 13" id="13"/>
          <p:cNvSpPr txBox="true"/>
          <p:nvPr/>
        </p:nvSpPr>
        <p:spPr>
          <a:xfrm rot="0">
            <a:off x="918103" y="2140095"/>
            <a:ext cx="15653385" cy="5467589"/>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[1]</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A Real-time Vehicle Routing Model for a Courier Service Problem</a:t>
            </a:r>
          </a:p>
          <a:p>
            <a:pPr algn="l">
              <a:lnSpc>
                <a:spcPts val="3240"/>
              </a:lnSpc>
            </a:pPr>
            <a:r>
              <a:rPr lang="en-US" sz="2700">
                <a:solidFill>
                  <a:srgbClr val="000000"/>
                </a:solidFill>
                <a:latin typeface="Cambria"/>
                <a:ea typeface="Cambria"/>
                <a:cs typeface="Cambria"/>
                <a:sym typeface="Cambria"/>
              </a:rPr>
              <a:t>      </a:t>
            </a:r>
            <a:r>
              <a:rPr lang="en-US" sz="2700" u="sng">
                <a:solidFill>
                  <a:srgbClr val="FFC000"/>
                </a:solidFill>
                <a:latin typeface="Cambria"/>
                <a:ea typeface="Cambria"/>
                <a:cs typeface="Cambria"/>
                <a:sym typeface="Cambria"/>
              </a:rPr>
              <a:t>(</a:t>
            </a:r>
            <a:r>
              <a:rPr lang="en-US" sz="2700" u="sng">
                <a:solidFill>
                  <a:srgbClr val="F49100"/>
                </a:solidFill>
                <a:latin typeface="Cambria"/>
                <a:ea typeface="Cambria"/>
                <a:cs typeface="Cambria"/>
                <a:sym typeface="Cambria"/>
                <a:hlinkClick r:id="rId4" tooltip="https://www.researchgate.net/publication/227281341_"/>
              </a:rPr>
              <a:t>https://www.researchgate.net/publication/227281341_</a:t>
            </a:r>
            <a:r>
              <a:rPr lang="en-US" sz="2700">
                <a:solidFill>
                  <a:srgbClr val="000000"/>
                </a:solidFill>
                <a:latin typeface="Cambria"/>
                <a:ea typeface="Cambria"/>
                <a:cs typeface="Cambria"/>
                <a:sym typeface="Cambria"/>
              </a:rPr>
              <a:t> </a:t>
            </a:r>
            <a:r>
              <a:rPr lang="en-US" sz="2700">
                <a:solidFill>
                  <a:srgbClr val="FFC000"/>
                </a:solidFill>
                <a:latin typeface="Cambria"/>
                <a:ea typeface="Cambria"/>
                <a:cs typeface="Cambria"/>
                <a:sym typeface="Cambria"/>
              </a:rPr>
              <a:t>)</a:t>
            </a:r>
          </a:p>
          <a:p>
            <a:pPr algn="l">
              <a:lnSpc>
                <a:spcPts val="3240"/>
              </a:lnSpc>
            </a:pPr>
          </a:p>
          <a:p>
            <a:pPr algn="l">
              <a:lnSpc>
                <a:spcPts val="3240"/>
              </a:lnSpc>
            </a:pPr>
            <a:r>
              <a:rPr lang="en-US" sz="2700">
                <a:solidFill>
                  <a:srgbClr val="000000"/>
                </a:solidFill>
                <a:latin typeface="Cambria"/>
                <a:ea typeface="Cambria"/>
                <a:cs typeface="Cambria"/>
                <a:sym typeface="Cambria"/>
              </a:rPr>
              <a:t>[2] </a:t>
            </a:r>
            <a:r>
              <a:rPr lang="en-US" sz="2700">
                <a:solidFill>
                  <a:srgbClr val="1F1F1F"/>
                </a:solidFill>
                <a:latin typeface="Cambria"/>
                <a:ea typeface="Cambria"/>
                <a:cs typeface="Cambria"/>
                <a:sym typeface="Cambria"/>
              </a:rPr>
              <a:t>Research on Optimization of Vehicle Routing Problem for Ride-sharing Taxi</a:t>
            </a:r>
          </a:p>
          <a:p>
            <a:pPr algn="l">
              <a:lnSpc>
                <a:spcPts val="3240"/>
              </a:lnSpc>
            </a:pPr>
            <a:r>
              <a:rPr lang="en-US" sz="2700">
                <a:solidFill>
                  <a:srgbClr val="000000"/>
                </a:solidFill>
                <a:latin typeface="Cambria"/>
                <a:ea typeface="Cambria"/>
                <a:cs typeface="Cambria"/>
                <a:sym typeface="Cambria"/>
              </a:rPr>
              <a:t>     </a:t>
            </a:r>
            <a:r>
              <a:rPr lang="en-US" sz="2700">
                <a:solidFill>
                  <a:srgbClr val="FFC000"/>
                </a:solidFill>
                <a:latin typeface="Cambria"/>
                <a:ea typeface="Cambria"/>
                <a:cs typeface="Cambria"/>
                <a:sym typeface="Cambria"/>
              </a:rPr>
              <a:t>(</a:t>
            </a:r>
            <a:r>
              <a:rPr lang="en-US" sz="2700" u="sng">
                <a:solidFill>
                  <a:srgbClr val="FFC000"/>
                </a:solidFill>
                <a:latin typeface="Cambria"/>
                <a:ea typeface="Cambria"/>
                <a:cs typeface="Cambria"/>
                <a:sym typeface="Cambria"/>
              </a:rPr>
              <a:t>https://www.sciencedirect.com/science/article/pii/S1877042812010038</a:t>
            </a:r>
            <a:r>
              <a:rPr lang="en-US" sz="2700">
                <a:solidFill>
                  <a:srgbClr val="FFC000"/>
                </a:solidFill>
                <a:latin typeface="Cambria"/>
                <a:ea typeface="Cambria"/>
                <a:cs typeface="Cambria"/>
                <a:sym typeface="Cambria"/>
              </a:rPr>
              <a:t>)</a:t>
            </a:r>
          </a:p>
          <a:p>
            <a:pPr algn="l">
              <a:lnSpc>
                <a:spcPts val="3240"/>
              </a:lnSpc>
            </a:pPr>
          </a:p>
          <a:p>
            <a:pPr algn="l">
              <a:lnSpc>
                <a:spcPts val="3240"/>
              </a:lnSpc>
            </a:pPr>
            <a:r>
              <a:rPr lang="en-US" sz="2700">
                <a:solidFill>
                  <a:srgbClr val="000000"/>
                </a:solidFill>
                <a:latin typeface="Cambria"/>
                <a:ea typeface="Cambria"/>
                <a:cs typeface="Cambria"/>
                <a:sym typeface="Cambria"/>
              </a:rPr>
              <a:t>[3] Case study on delivery time determination using a machine learning approach in small batch production</a:t>
            </a:r>
          </a:p>
          <a:p>
            <a:pPr algn="l">
              <a:lnSpc>
                <a:spcPts val="3240"/>
              </a:lnSpc>
            </a:pPr>
            <a:r>
              <a:rPr lang="en-US" sz="2700" spc="25">
                <a:solidFill>
                  <a:srgbClr val="FFC000"/>
                </a:solidFill>
                <a:latin typeface="TT Rounds Condensed"/>
                <a:ea typeface="TT Rounds Condensed"/>
                <a:cs typeface="TT Rounds Condensed"/>
                <a:sym typeface="TT Rounds Condensed"/>
              </a:rPr>
              <a:t>     (https://link.springer.com/article/10.1007/s10845-023-02290-2)</a:t>
            </a:r>
          </a:p>
          <a:p>
            <a:pPr algn="l">
              <a:lnSpc>
                <a:spcPts val="3240"/>
              </a:lnSpc>
            </a:pPr>
          </a:p>
          <a:p>
            <a:pPr algn="l">
              <a:lnSpc>
                <a:spcPts val="3240"/>
              </a:lnSpc>
            </a:pPr>
            <a:r>
              <a:rPr lang="en-US" sz="2700" spc="25">
                <a:solidFill>
                  <a:srgbClr val="000000"/>
                </a:solidFill>
                <a:latin typeface="Cambria"/>
                <a:ea typeface="Cambria"/>
                <a:cs typeface="Cambria"/>
                <a:sym typeface="Cambria"/>
              </a:rPr>
              <a:t>[4] </a:t>
            </a:r>
            <a:r>
              <a:rPr lang="en-US" sz="2700" spc="25">
                <a:solidFill>
                  <a:srgbClr val="333333"/>
                </a:solidFill>
                <a:latin typeface="Cambria"/>
                <a:ea typeface="Cambria"/>
                <a:cs typeface="Cambria"/>
                <a:sym typeface="Cambria"/>
              </a:rPr>
              <a:t>Boosting Algorithms for Delivery Time Prediction in Transportation Logistics</a:t>
            </a:r>
          </a:p>
          <a:p>
            <a:pPr algn="l">
              <a:lnSpc>
                <a:spcPts val="3240"/>
              </a:lnSpc>
            </a:pPr>
            <a:r>
              <a:rPr lang="en-US" sz="2700" spc="25">
                <a:solidFill>
                  <a:srgbClr val="000000"/>
                </a:solidFill>
                <a:latin typeface="TT Rounds Condensed"/>
                <a:ea typeface="TT Rounds Condensed"/>
                <a:cs typeface="TT Rounds Condensed"/>
                <a:sym typeface="TT Rounds Condensed"/>
              </a:rPr>
              <a:t>      </a:t>
            </a:r>
            <a:r>
              <a:rPr lang="en-US" sz="2700" spc="25">
                <a:solidFill>
                  <a:srgbClr val="FFC000"/>
                </a:solidFill>
                <a:latin typeface="TT Rounds Condensed"/>
                <a:ea typeface="TT Rounds Condensed"/>
                <a:cs typeface="TT Rounds Condensed"/>
                <a:sym typeface="TT Rounds Condensed"/>
              </a:rPr>
              <a:t>(</a:t>
            </a:r>
            <a:r>
              <a:rPr lang="en-US" sz="2700" spc="25" u="sng">
                <a:solidFill>
                  <a:srgbClr val="FFC000"/>
                </a:solidFill>
                <a:latin typeface="TT Rounds Condensed"/>
                <a:ea typeface="TT Rounds Condensed"/>
                <a:cs typeface="TT Rounds Condensed"/>
                <a:sym typeface="TT Rounds Condensed"/>
              </a:rPr>
              <a:t>https://ieeexplore.ieee.org/document/9346325</a:t>
            </a:r>
            <a:r>
              <a:rPr lang="en-US" sz="2700" spc="25">
                <a:solidFill>
                  <a:srgbClr val="FFC000"/>
                </a:solidFill>
                <a:latin typeface="TT Rounds Condensed"/>
                <a:ea typeface="TT Rounds Condensed"/>
                <a:cs typeface="TT Rounds Condensed"/>
                <a:sym typeface="TT Rounds Condensed"/>
              </a:rPr>
              <a:t>)</a:t>
            </a:r>
          </a:p>
          <a:p>
            <a:pPr algn="l">
              <a:lnSpc>
                <a:spcPts val="3240"/>
              </a:lnSpc>
            </a:pP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10015359"/>
            <a:ext cx="18288000" cy="271643"/>
            <a:chOff x="0" y="0"/>
            <a:chExt cx="24384000" cy="362190"/>
          </a:xfrm>
        </p:grpSpPr>
        <p:sp>
          <p:nvSpPr>
            <p:cNvPr name="Freeform 6" id="6"/>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grpSp>
        <p:nvGrpSpPr>
          <p:cNvPr name="Group 7" id="7"/>
          <p:cNvGrpSpPr/>
          <p:nvPr/>
        </p:nvGrpSpPr>
        <p:grpSpPr>
          <a:xfrm rot="0">
            <a:off x="15182850" y="209550"/>
            <a:ext cx="3009900" cy="3467100"/>
            <a:chOff x="0" y="0"/>
            <a:chExt cx="4013200" cy="4622800"/>
          </a:xfrm>
        </p:grpSpPr>
        <p:sp>
          <p:nvSpPr>
            <p:cNvPr name="Freeform 8" id="8"/>
            <p:cNvSpPr/>
            <p:nvPr/>
          </p:nvSpPr>
          <p:spPr>
            <a:xfrm flipH="false" flipV="false" rot="0">
              <a:off x="25400" y="25400"/>
              <a:ext cx="3962400" cy="4572000"/>
            </a:xfrm>
            <a:custGeom>
              <a:avLst/>
              <a:gdLst/>
              <a:ahLst/>
              <a:cxnLst/>
              <a:rect r="r" b="b" t="t" l="l"/>
              <a:pathLst>
                <a:path h="4572000" w="3962400">
                  <a:moveTo>
                    <a:pt x="0" y="0"/>
                  </a:moveTo>
                  <a:lnTo>
                    <a:pt x="3962400" y="0"/>
                  </a:lnTo>
                  <a:lnTo>
                    <a:pt x="3962400" y="4572000"/>
                  </a:lnTo>
                  <a:lnTo>
                    <a:pt x="0" y="4572000"/>
                  </a:lnTo>
                  <a:close/>
                </a:path>
              </a:pathLst>
            </a:custGeom>
            <a:solidFill>
              <a:srgbClr val="000000"/>
            </a:solidFill>
          </p:spPr>
        </p:sp>
        <p:sp>
          <p:nvSpPr>
            <p:cNvPr name="Freeform 9" id="9"/>
            <p:cNvSpPr/>
            <p:nvPr/>
          </p:nvSpPr>
          <p:spPr>
            <a:xfrm flipH="false" flipV="false" rot="0">
              <a:off x="0" y="0"/>
              <a:ext cx="4013200" cy="4622800"/>
            </a:xfrm>
            <a:custGeom>
              <a:avLst/>
              <a:gdLst/>
              <a:ahLst/>
              <a:cxnLst/>
              <a:rect r="r" b="b" t="t" l="l"/>
              <a:pathLst>
                <a:path h="4622800" w="4013200">
                  <a:moveTo>
                    <a:pt x="25400" y="0"/>
                  </a:moveTo>
                  <a:lnTo>
                    <a:pt x="3987800" y="0"/>
                  </a:lnTo>
                  <a:cubicBezTo>
                    <a:pt x="4001770" y="0"/>
                    <a:pt x="4013200" y="11430"/>
                    <a:pt x="4013200" y="25400"/>
                  </a:cubicBezTo>
                  <a:lnTo>
                    <a:pt x="4013200" y="4597400"/>
                  </a:lnTo>
                  <a:cubicBezTo>
                    <a:pt x="4013200" y="4611370"/>
                    <a:pt x="4001770" y="4622800"/>
                    <a:pt x="3987800" y="4622800"/>
                  </a:cubicBezTo>
                  <a:lnTo>
                    <a:pt x="25400" y="4622800"/>
                  </a:lnTo>
                  <a:cubicBezTo>
                    <a:pt x="11430" y="4622800"/>
                    <a:pt x="0" y="4611370"/>
                    <a:pt x="0" y="4597400"/>
                  </a:cubicBezTo>
                  <a:lnTo>
                    <a:pt x="0" y="25400"/>
                  </a:lnTo>
                  <a:cubicBezTo>
                    <a:pt x="0" y="11430"/>
                    <a:pt x="11430" y="0"/>
                    <a:pt x="25400" y="0"/>
                  </a:cubicBezTo>
                  <a:moveTo>
                    <a:pt x="25400" y="50800"/>
                  </a:moveTo>
                  <a:lnTo>
                    <a:pt x="25400" y="25400"/>
                  </a:lnTo>
                  <a:lnTo>
                    <a:pt x="50800" y="25400"/>
                  </a:lnTo>
                  <a:lnTo>
                    <a:pt x="50800" y="4597400"/>
                  </a:lnTo>
                  <a:lnTo>
                    <a:pt x="25400" y="4597400"/>
                  </a:lnTo>
                  <a:lnTo>
                    <a:pt x="25400" y="4572000"/>
                  </a:lnTo>
                  <a:lnTo>
                    <a:pt x="3987800" y="4572000"/>
                  </a:lnTo>
                  <a:lnTo>
                    <a:pt x="3987800" y="4597400"/>
                  </a:lnTo>
                  <a:lnTo>
                    <a:pt x="3962400" y="4597400"/>
                  </a:lnTo>
                  <a:lnTo>
                    <a:pt x="3962400" y="25400"/>
                  </a:lnTo>
                  <a:lnTo>
                    <a:pt x="3987800" y="25400"/>
                  </a:lnTo>
                  <a:lnTo>
                    <a:pt x="3987800" y="50800"/>
                  </a:lnTo>
                  <a:lnTo>
                    <a:pt x="25400" y="50800"/>
                  </a:lnTo>
                  <a:close/>
                </a:path>
              </a:pathLst>
            </a:custGeom>
            <a:solidFill>
              <a:srgbClr val="000000"/>
            </a:solidFill>
          </p:spPr>
        </p:sp>
        <p:sp>
          <p:nvSpPr>
            <p:cNvPr name="TextBox 10" id="10"/>
            <p:cNvSpPr txBox="true"/>
            <p:nvPr/>
          </p:nvSpPr>
          <p:spPr>
            <a:xfrm>
              <a:off x="0" y="-19050"/>
              <a:ext cx="4013200" cy="4641850"/>
            </a:xfrm>
            <a:prstGeom prst="rect">
              <a:avLst/>
            </a:prstGeom>
          </p:spPr>
          <p:txBody>
            <a:bodyPr anchor="ctr" rtlCol="false" tIns="50800" lIns="50800" bIns="50800" rIns="50800"/>
            <a:lstStyle/>
            <a:p>
              <a:pPr algn="ctr">
                <a:lnSpc>
                  <a:spcPts val="3240"/>
                </a:lnSpc>
              </a:pPr>
              <a:r>
                <a:rPr lang="en-US" sz="2700">
                  <a:solidFill>
                    <a:srgbClr val="FFFFFF"/>
                  </a:solidFill>
                  <a:latin typeface="Cambria"/>
                  <a:ea typeface="Cambria"/>
                  <a:cs typeface="Cambria"/>
                  <a:sym typeface="Cambria"/>
                </a:rPr>
                <a:t>Student Must add a professional photo to this cage</a:t>
              </a:r>
            </a:p>
          </p:txBody>
        </p:sp>
      </p:grpSp>
      <p:sp>
        <p:nvSpPr>
          <p:cNvPr name="TextBox 11" id="11"/>
          <p:cNvSpPr txBox="true"/>
          <p:nvPr/>
        </p:nvSpPr>
        <p:spPr>
          <a:xfrm rot="0">
            <a:off x="2253453" y="6876155"/>
            <a:ext cx="15361920" cy="1980247"/>
          </a:xfrm>
          <a:prstGeom prst="rect">
            <a:avLst/>
          </a:prstGeom>
        </p:spPr>
        <p:txBody>
          <a:bodyPr anchor="t" rtlCol="false" tIns="0" lIns="0" bIns="0" rIns="0">
            <a:spAutoFit/>
          </a:bodyPr>
          <a:lstStyle/>
          <a:p>
            <a:pPr algn="l">
              <a:lnSpc>
                <a:spcPts val="7200"/>
              </a:lnSpc>
            </a:pPr>
            <a:r>
              <a:rPr lang="en-US" sz="6000" b="true">
                <a:solidFill>
                  <a:srgbClr val="000000"/>
                </a:solidFill>
                <a:latin typeface="Arimo Bold"/>
                <a:ea typeface="Arimo Bold"/>
                <a:cs typeface="Arimo Bold"/>
                <a:sym typeface="Arimo Bold"/>
              </a:rPr>
              <a:t>IT21374838 | SILVA K.H.L.D</a:t>
            </a:r>
          </a:p>
        </p:txBody>
      </p:sp>
      <p:sp>
        <p:nvSpPr>
          <p:cNvPr name="TextBox 12" id="12"/>
          <p:cNvSpPr txBox="true"/>
          <p:nvPr/>
        </p:nvSpPr>
        <p:spPr>
          <a:xfrm rot="0">
            <a:off x="2253453" y="6325077"/>
            <a:ext cx="15361920" cy="2177890"/>
          </a:xfrm>
          <a:prstGeom prst="rect">
            <a:avLst/>
          </a:prstGeom>
        </p:spPr>
        <p:txBody>
          <a:bodyPr anchor="t" rtlCol="false" tIns="0" lIns="0" bIns="0" rIns="0">
            <a:spAutoFit/>
          </a:bodyPr>
          <a:lstStyle/>
          <a:p>
            <a:pPr algn="l">
              <a:lnSpc>
                <a:spcPts val="3600"/>
              </a:lnSpc>
            </a:pPr>
            <a:r>
              <a:rPr lang="en-US" sz="3000">
                <a:solidFill>
                  <a:srgbClr val="898989"/>
                </a:solidFill>
                <a:latin typeface="Cambria"/>
                <a:ea typeface="Cambria"/>
                <a:cs typeface="Cambria"/>
                <a:sym typeface="Cambria"/>
              </a:rPr>
              <a:t>BSc (Hons) Degree in Information Technology (specialization in Information Technology ) </a:t>
            </a:r>
          </a:p>
        </p:txBody>
      </p:sp>
      <p:grpSp>
        <p:nvGrpSpPr>
          <p:cNvPr name="Group 13" id="13"/>
          <p:cNvGrpSpPr/>
          <p:nvPr/>
        </p:nvGrpSpPr>
        <p:grpSpPr>
          <a:xfrm rot="2431879">
            <a:off x="1953425" y="-2957497"/>
            <a:ext cx="1256822" cy="11851569"/>
            <a:chOff x="0" y="0"/>
            <a:chExt cx="1675762" cy="15802092"/>
          </a:xfrm>
        </p:grpSpPr>
        <p:sp>
          <p:nvSpPr>
            <p:cNvPr name="Freeform 14" id="14"/>
            <p:cNvSpPr/>
            <p:nvPr/>
          </p:nvSpPr>
          <p:spPr>
            <a:xfrm flipH="false" flipV="false" rot="0">
              <a:off x="0" y="0"/>
              <a:ext cx="1675765" cy="15802102"/>
            </a:xfrm>
            <a:custGeom>
              <a:avLst/>
              <a:gdLst/>
              <a:ahLst/>
              <a:cxnLst/>
              <a:rect r="r" b="b" t="t" l="l"/>
              <a:pathLst>
                <a:path h="15802102" w="1675765">
                  <a:moveTo>
                    <a:pt x="0" y="15802102"/>
                  </a:moveTo>
                  <a:lnTo>
                    <a:pt x="418973" y="0"/>
                  </a:lnTo>
                  <a:lnTo>
                    <a:pt x="1675765" y="0"/>
                  </a:lnTo>
                  <a:lnTo>
                    <a:pt x="1256792" y="15802102"/>
                  </a:lnTo>
                  <a:close/>
                </a:path>
              </a:pathLst>
            </a:custGeom>
            <a:gradFill rotWithShape="true">
              <a:gsLst>
                <a:gs pos="0">
                  <a:srgbClr val="006991">
                    <a:alpha val="100000"/>
                  </a:srgbClr>
                </a:gs>
                <a:gs pos="48000">
                  <a:srgbClr val="00A3E2">
                    <a:alpha val="100000"/>
                  </a:srgbClr>
                </a:gs>
                <a:gs pos="100000">
                  <a:srgbClr val="4FCEFF">
                    <a:alpha val="100000"/>
                  </a:srgbClr>
                </a:gs>
              </a:gsLst>
              <a:lin ang="16200000"/>
            </a:gradFill>
          </p:spPr>
        </p:sp>
      </p:grpSp>
      <p:sp>
        <p:nvSpPr>
          <p:cNvPr name="Freeform 15" id="15"/>
          <p:cNvSpPr/>
          <p:nvPr/>
        </p:nvSpPr>
        <p:spPr>
          <a:xfrm flipH="false" flipV="false" rot="0">
            <a:off x="15173363" y="212006"/>
            <a:ext cx="3016666" cy="3502746"/>
          </a:xfrm>
          <a:custGeom>
            <a:avLst/>
            <a:gdLst/>
            <a:ahLst/>
            <a:cxnLst/>
            <a:rect r="r" b="b" t="t" l="l"/>
            <a:pathLst>
              <a:path h="3502746" w="3016666">
                <a:moveTo>
                  <a:pt x="0" y="0"/>
                </a:moveTo>
                <a:lnTo>
                  <a:pt x="3016666" y="0"/>
                </a:lnTo>
                <a:lnTo>
                  <a:pt x="3016666" y="3502746"/>
                </a:lnTo>
                <a:lnTo>
                  <a:pt x="0" y="3502746"/>
                </a:lnTo>
                <a:lnTo>
                  <a:pt x="0" y="0"/>
                </a:lnTo>
                <a:close/>
              </a:path>
            </a:pathLst>
          </a:custGeom>
          <a:blipFill>
            <a:blip r:embed="rId4"/>
            <a:stretch>
              <a:fillRect l="0" t="-6151" r="0" b="-6151"/>
            </a:stretch>
          </a:blipFill>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4"/>
            <a:stretch>
              <a:fillRect l="0" t="0" r="0" b="0"/>
            </a:stretch>
          </a:blipFill>
        </p:spPr>
      </p:sp>
      <p:sp>
        <p:nvSpPr>
          <p:cNvPr name="TextBox 12" id="12"/>
          <p:cNvSpPr txBox="true"/>
          <p:nvPr/>
        </p:nvSpPr>
        <p:spPr>
          <a:xfrm rot="0">
            <a:off x="2725178" y="824956"/>
            <a:ext cx="11670453" cy="712440"/>
          </a:xfrm>
          <a:prstGeom prst="rect">
            <a:avLst/>
          </a:prstGeom>
        </p:spPr>
        <p:txBody>
          <a:bodyPr anchor="t" rtlCol="false" tIns="0" lIns="0" bIns="0" rIns="0">
            <a:spAutoFit/>
          </a:bodyPr>
          <a:lstStyle/>
          <a:p>
            <a:pPr algn="ctr">
              <a:lnSpc>
                <a:spcPts val="5040"/>
              </a:lnSpc>
            </a:pPr>
            <a:r>
              <a:rPr lang="en-US" sz="4200" b="true">
                <a:solidFill>
                  <a:srgbClr val="002060"/>
                </a:solidFill>
                <a:latin typeface="Arimo Bold"/>
                <a:ea typeface="Arimo Bold"/>
                <a:cs typeface="Arimo Bold"/>
                <a:sym typeface="Arimo Bold"/>
              </a:rPr>
              <a:t>COMPONENT 04</a:t>
            </a:r>
          </a:p>
        </p:txBody>
      </p:sp>
      <p:sp>
        <p:nvSpPr>
          <p:cNvPr name="TextBox 13" id="13"/>
          <p:cNvSpPr txBox="true"/>
          <p:nvPr/>
        </p:nvSpPr>
        <p:spPr>
          <a:xfrm rot="0">
            <a:off x="3128097" y="2080357"/>
            <a:ext cx="12028782" cy="1352253"/>
          </a:xfrm>
          <a:prstGeom prst="rect">
            <a:avLst/>
          </a:prstGeom>
        </p:spPr>
        <p:txBody>
          <a:bodyPr anchor="t" rtlCol="false" tIns="0" lIns="0" bIns="0" rIns="0">
            <a:spAutoFit/>
          </a:bodyPr>
          <a:lstStyle/>
          <a:p>
            <a:pPr algn="ctr">
              <a:lnSpc>
                <a:spcPts val="4967"/>
              </a:lnSpc>
            </a:pPr>
            <a:r>
              <a:rPr lang="en-US" sz="3600" b="true">
                <a:solidFill>
                  <a:srgbClr val="002060"/>
                </a:solidFill>
                <a:latin typeface="Arimo Bold"/>
                <a:ea typeface="Arimo Bold"/>
                <a:cs typeface="Arimo Bold"/>
                <a:sym typeface="Arimo Bold"/>
              </a:rPr>
              <a:t>Analyzing Customer Satisfaction (CSAT) Through Voice-based Feedback &amp; Validity Checking</a:t>
            </a:r>
          </a:p>
        </p:txBody>
      </p:sp>
      <p:sp>
        <p:nvSpPr>
          <p:cNvPr name="Freeform 14" id="14" descr="A screenshot of a screenshot of a website  Description automatically generated"/>
          <p:cNvSpPr/>
          <p:nvPr/>
        </p:nvSpPr>
        <p:spPr>
          <a:xfrm flipH="false" flipV="false" rot="0">
            <a:off x="3939932" y="4109083"/>
            <a:ext cx="10713915" cy="4870792"/>
          </a:xfrm>
          <a:custGeom>
            <a:avLst/>
            <a:gdLst/>
            <a:ahLst/>
            <a:cxnLst/>
            <a:rect r="r" b="b" t="t" l="l"/>
            <a:pathLst>
              <a:path h="4870792" w="10713915">
                <a:moveTo>
                  <a:pt x="0" y="0"/>
                </a:moveTo>
                <a:lnTo>
                  <a:pt x="10713914" y="0"/>
                </a:lnTo>
                <a:lnTo>
                  <a:pt x="10713914" y="4870793"/>
                </a:lnTo>
                <a:lnTo>
                  <a:pt x="0" y="4870793"/>
                </a:lnTo>
                <a:lnTo>
                  <a:pt x="0" y="0"/>
                </a:lnTo>
                <a:close/>
              </a:path>
            </a:pathLst>
          </a:custGeom>
          <a:blipFill>
            <a:blip r:embed="rId5"/>
            <a:stretch>
              <a:fillRect l="-15153" t="0" r="-15807"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11122192" y="1246188"/>
            <a:ext cx="7184858" cy="993783"/>
            <a:chOff x="0" y="0"/>
            <a:chExt cx="9579810" cy="1325044"/>
          </a:xfrm>
        </p:grpSpPr>
        <p:sp>
          <p:nvSpPr>
            <p:cNvPr name="Freeform 6" id="6"/>
            <p:cNvSpPr/>
            <p:nvPr/>
          </p:nvSpPr>
          <p:spPr>
            <a:xfrm flipH="false" flipV="false" rot="0">
              <a:off x="25400" y="25400"/>
              <a:ext cx="9529064" cy="1274191"/>
            </a:xfrm>
            <a:custGeom>
              <a:avLst/>
              <a:gdLst/>
              <a:ahLst/>
              <a:cxnLst/>
              <a:rect r="r" b="b" t="t" l="l"/>
              <a:pathLst>
                <a:path h="1274191" w="9529064">
                  <a:moveTo>
                    <a:pt x="0" y="1274191"/>
                  </a:moveTo>
                  <a:lnTo>
                    <a:pt x="329565" y="0"/>
                  </a:lnTo>
                  <a:lnTo>
                    <a:pt x="9529064" y="0"/>
                  </a:lnTo>
                  <a:lnTo>
                    <a:pt x="9199499" y="1274191"/>
                  </a:lnTo>
                  <a:close/>
                </a:path>
              </a:pathLst>
            </a:custGeom>
            <a:solidFill>
              <a:srgbClr val="002060"/>
            </a:solidFill>
          </p:spPr>
        </p:sp>
        <p:sp>
          <p:nvSpPr>
            <p:cNvPr name="Freeform 7" id="7"/>
            <p:cNvSpPr/>
            <p:nvPr/>
          </p:nvSpPr>
          <p:spPr>
            <a:xfrm flipH="false" flipV="false" rot="0">
              <a:off x="-1143" y="0"/>
              <a:ext cx="9582150" cy="1324991"/>
            </a:xfrm>
            <a:custGeom>
              <a:avLst/>
              <a:gdLst/>
              <a:ahLst/>
              <a:cxnLst/>
              <a:rect r="r" b="b" t="t" l="l"/>
              <a:pathLst>
                <a:path h="1324991" w="9582150">
                  <a:moveTo>
                    <a:pt x="1905" y="1293241"/>
                  </a:moveTo>
                  <a:lnTo>
                    <a:pt x="331470" y="19050"/>
                  </a:lnTo>
                  <a:cubicBezTo>
                    <a:pt x="334391" y="7874"/>
                    <a:pt x="344424" y="0"/>
                    <a:pt x="356108" y="0"/>
                  </a:cubicBezTo>
                  <a:lnTo>
                    <a:pt x="9555607" y="0"/>
                  </a:lnTo>
                  <a:cubicBezTo>
                    <a:pt x="9563481" y="0"/>
                    <a:pt x="9570847" y="3683"/>
                    <a:pt x="9575673" y="9906"/>
                  </a:cubicBezTo>
                  <a:cubicBezTo>
                    <a:pt x="9580499" y="16129"/>
                    <a:pt x="9582150" y="24257"/>
                    <a:pt x="9580118" y="31877"/>
                  </a:cubicBezTo>
                  <a:lnTo>
                    <a:pt x="9250680" y="1305941"/>
                  </a:lnTo>
                  <a:cubicBezTo>
                    <a:pt x="9247759" y="1317117"/>
                    <a:pt x="9237726" y="1324991"/>
                    <a:pt x="9226042" y="1324991"/>
                  </a:cubicBezTo>
                  <a:lnTo>
                    <a:pt x="26543" y="1324991"/>
                  </a:lnTo>
                  <a:cubicBezTo>
                    <a:pt x="18669" y="1324991"/>
                    <a:pt x="11303" y="1321308"/>
                    <a:pt x="6477" y="1315085"/>
                  </a:cubicBezTo>
                  <a:cubicBezTo>
                    <a:pt x="1651" y="1308862"/>
                    <a:pt x="0" y="1300734"/>
                    <a:pt x="2032" y="1293114"/>
                  </a:cubicBezTo>
                  <a:moveTo>
                    <a:pt x="51181" y="1305814"/>
                  </a:moveTo>
                  <a:lnTo>
                    <a:pt x="26543" y="1299591"/>
                  </a:lnTo>
                  <a:lnTo>
                    <a:pt x="26543" y="1274191"/>
                  </a:lnTo>
                  <a:lnTo>
                    <a:pt x="9226042" y="1274191"/>
                  </a:lnTo>
                  <a:lnTo>
                    <a:pt x="9226042" y="1299591"/>
                  </a:lnTo>
                  <a:lnTo>
                    <a:pt x="9201404" y="1293241"/>
                  </a:lnTo>
                  <a:lnTo>
                    <a:pt x="9530969" y="19050"/>
                  </a:lnTo>
                  <a:lnTo>
                    <a:pt x="9555607" y="25400"/>
                  </a:lnTo>
                  <a:lnTo>
                    <a:pt x="9555607" y="50800"/>
                  </a:lnTo>
                  <a:lnTo>
                    <a:pt x="356108" y="50800"/>
                  </a:lnTo>
                  <a:lnTo>
                    <a:pt x="356108" y="25400"/>
                  </a:lnTo>
                  <a:lnTo>
                    <a:pt x="380746" y="31750"/>
                  </a:lnTo>
                  <a:lnTo>
                    <a:pt x="51181" y="1305941"/>
                  </a:lnTo>
                  <a:close/>
                </a:path>
              </a:pathLst>
            </a:custGeom>
            <a:solidFill>
              <a:srgbClr val="022B52"/>
            </a:solidFill>
          </p:spPr>
        </p:sp>
      </p:grpSp>
      <p:sp>
        <p:nvSpPr>
          <p:cNvPr name="Freeform 8" id="8" descr="A person pointing at a clipboard  Description automatically generated"/>
          <p:cNvSpPr/>
          <p:nvPr/>
        </p:nvSpPr>
        <p:spPr>
          <a:xfrm flipH="false" flipV="false" rot="0">
            <a:off x="5523146" y="5928334"/>
            <a:ext cx="4608994" cy="4316565"/>
          </a:xfrm>
          <a:custGeom>
            <a:avLst/>
            <a:gdLst/>
            <a:ahLst/>
            <a:cxnLst/>
            <a:rect r="r" b="b" t="t" l="l"/>
            <a:pathLst>
              <a:path h="4316565" w="4608994">
                <a:moveTo>
                  <a:pt x="0" y="0"/>
                </a:moveTo>
                <a:lnTo>
                  <a:pt x="4608994" y="0"/>
                </a:lnTo>
                <a:lnTo>
                  <a:pt x="4608994" y="4316566"/>
                </a:lnTo>
                <a:lnTo>
                  <a:pt x="0" y="4316566"/>
                </a:lnTo>
                <a:lnTo>
                  <a:pt x="0" y="0"/>
                </a:lnTo>
                <a:close/>
              </a:path>
            </a:pathLst>
          </a:custGeom>
          <a:blipFill>
            <a:blip r:embed="rId4"/>
            <a:stretch>
              <a:fillRect l="-75" t="0" r="-75" b="0"/>
            </a:stretch>
          </a:blipFill>
        </p:spPr>
      </p:sp>
      <p:grpSp>
        <p:nvGrpSpPr>
          <p:cNvPr name="Group 9" id="9"/>
          <p:cNvGrpSpPr/>
          <p:nvPr/>
        </p:nvGrpSpPr>
        <p:grpSpPr>
          <a:xfrm rot="2064932">
            <a:off x="-6516262" y="-2020024"/>
            <a:ext cx="14977528" cy="7526208"/>
            <a:chOff x="0" y="0"/>
            <a:chExt cx="19970038" cy="10034944"/>
          </a:xfrm>
        </p:grpSpPr>
        <p:sp>
          <p:nvSpPr>
            <p:cNvPr name="Freeform 10" id="10"/>
            <p:cNvSpPr/>
            <p:nvPr/>
          </p:nvSpPr>
          <p:spPr>
            <a:xfrm flipH="false" flipV="false" rot="0">
              <a:off x="25400" y="25400"/>
              <a:ext cx="19919189" cy="9984232"/>
            </a:xfrm>
            <a:custGeom>
              <a:avLst/>
              <a:gdLst/>
              <a:ahLst/>
              <a:cxnLst/>
              <a:rect r="r" b="b" t="t" l="l"/>
              <a:pathLst>
                <a:path h="9984232" w="19919189">
                  <a:moveTo>
                    <a:pt x="0" y="4992116"/>
                  </a:moveTo>
                  <a:cubicBezTo>
                    <a:pt x="0" y="2235073"/>
                    <a:pt x="2240661" y="0"/>
                    <a:pt x="5004689" y="0"/>
                  </a:cubicBezTo>
                  <a:lnTo>
                    <a:pt x="14914499" y="0"/>
                  </a:lnTo>
                  <a:cubicBezTo>
                    <a:pt x="17678527" y="0"/>
                    <a:pt x="19919189" y="2235073"/>
                    <a:pt x="19919189" y="4992116"/>
                  </a:cubicBezTo>
                  <a:cubicBezTo>
                    <a:pt x="19919189" y="7749159"/>
                    <a:pt x="17678527" y="9984232"/>
                    <a:pt x="14914499" y="9984232"/>
                  </a:cubicBezTo>
                  <a:lnTo>
                    <a:pt x="5004689" y="9984232"/>
                  </a:lnTo>
                  <a:cubicBezTo>
                    <a:pt x="2240661" y="9984105"/>
                    <a:pt x="0" y="7749159"/>
                    <a:pt x="0" y="4992116"/>
                  </a:cubicBezTo>
                  <a:close/>
                </a:path>
              </a:pathLst>
            </a:custGeom>
            <a:solidFill>
              <a:srgbClr val="083863"/>
            </a:solidFill>
          </p:spPr>
        </p:sp>
        <p:sp>
          <p:nvSpPr>
            <p:cNvPr name="Freeform 11" id="11"/>
            <p:cNvSpPr/>
            <p:nvPr/>
          </p:nvSpPr>
          <p:spPr>
            <a:xfrm flipH="false" flipV="false" rot="0">
              <a:off x="0" y="0"/>
              <a:ext cx="19969989" cy="10035032"/>
            </a:xfrm>
            <a:custGeom>
              <a:avLst/>
              <a:gdLst/>
              <a:ahLst/>
              <a:cxnLst/>
              <a:rect r="r" b="b" t="t" l="l"/>
              <a:pathLst>
                <a:path h="10035032" w="19969989">
                  <a:moveTo>
                    <a:pt x="0" y="5017516"/>
                  </a:moveTo>
                  <a:cubicBezTo>
                    <a:pt x="0" y="2246376"/>
                    <a:pt x="2252091" y="0"/>
                    <a:pt x="5030089" y="0"/>
                  </a:cubicBezTo>
                  <a:lnTo>
                    <a:pt x="14939899" y="0"/>
                  </a:lnTo>
                  <a:lnTo>
                    <a:pt x="14939899" y="25400"/>
                  </a:lnTo>
                  <a:lnTo>
                    <a:pt x="14939899" y="0"/>
                  </a:lnTo>
                  <a:lnTo>
                    <a:pt x="14939899" y="25400"/>
                  </a:lnTo>
                  <a:lnTo>
                    <a:pt x="14939899" y="0"/>
                  </a:lnTo>
                  <a:cubicBezTo>
                    <a:pt x="17717897" y="0"/>
                    <a:pt x="19969989" y="2246376"/>
                    <a:pt x="19969989" y="5017516"/>
                  </a:cubicBezTo>
                  <a:lnTo>
                    <a:pt x="19944589" y="5017516"/>
                  </a:lnTo>
                  <a:lnTo>
                    <a:pt x="19969989" y="5017516"/>
                  </a:lnTo>
                  <a:lnTo>
                    <a:pt x="19944589" y="5017516"/>
                  </a:lnTo>
                  <a:lnTo>
                    <a:pt x="19969989" y="5017516"/>
                  </a:lnTo>
                  <a:cubicBezTo>
                    <a:pt x="19969989" y="7788656"/>
                    <a:pt x="17717897" y="10035032"/>
                    <a:pt x="14939899" y="10035032"/>
                  </a:cubicBezTo>
                  <a:lnTo>
                    <a:pt x="14939899" y="10009632"/>
                  </a:lnTo>
                  <a:lnTo>
                    <a:pt x="14939899" y="10035032"/>
                  </a:lnTo>
                  <a:lnTo>
                    <a:pt x="5030089" y="10035032"/>
                  </a:lnTo>
                  <a:lnTo>
                    <a:pt x="5030089" y="10009632"/>
                  </a:lnTo>
                  <a:lnTo>
                    <a:pt x="5030089" y="10035032"/>
                  </a:lnTo>
                  <a:cubicBezTo>
                    <a:pt x="2252091" y="10034905"/>
                    <a:pt x="0" y="7788656"/>
                    <a:pt x="0" y="5017516"/>
                  </a:cubicBezTo>
                  <a:lnTo>
                    <a:pt x="25400" y="5017516"/>
                  </a:lnTo>
                  <a:lnTo>
                    <a:pt x="0" y="5017516"/>
                  </a:lnTo>
                  <a:moveTo>
                    <a:pt x="50800" y="5017516"/>
                  </a:moveTo>
                  <a:lnTo>
                    <a:pt x="25400" y="5017516"/>
                  </a:lnTo>
                  <a:lnTo>
                    <a:pt x="50800" y="5017516"/>
                  </a:lnTo>
                  <a:cubicBezTo>
                    <a:pt x="50800" y="7760462"/>
                    <a:pt x="2280031" y="9984105"/>
                    <a:pt x="5030089" y="9984105"/>
                  </a:cubicBezTo>
                  <a:lnTo>
                    <a:pt x="14939899" y="9984105"/>
                  </a:lnTo>
                  <a:cubicBezTo>
                    <a:pt x="17689957" y="9984105"/>
                    <a:pt x="19919189" y="7760336"/>
                    <a:pt x="19919189" y="5017389"/>
                  </a:cubicBezTo>
                  <a:cubicBezTo>
                    <a:pt x="19919189" y="2274444"/>
                    <a:pt x="17689957" y="50800"/>
                    <a:pt x="14939899" y="50800"/>
                  </a:cubicBezTo>
                  <a:lnTo>
                    <a:pt x="5030089" y="50800"/>
                  </a:lnTo>
                  <a:lnTo>
                    <a:pt x="5030089" y="25400"/>
                  </a:lnTo>
                  <a:lnTo>
                    <a:pt x="5030089" y="50800"/>
                  </a:lnTo>
                  <a:cubicBezTo>
                    <a:pt x="2280031" y="50800"/>
                    <a:pt x="50800" y="2274570"/>
                    <a:pt x="50800" y="5017516"/>
                  </a:cubicBezTo>
                  <a:close/>
                </a:path>
              </a:pathLst>
            </a:custGeom>
            <a:solidFill>
              <a:srgbClr val="FFFFFF"/>
            </a:solidFill>
          </p:spPr>
        </p:sp>
      </p:grpSp>
      <p:sp>
        <p:nvSpPr>
          <p:cNvPr name="TextBox 12" id="12"/>
          <p:cNvSpPr txBox="true"/>
          <p:nvPr/>
        </p:nvSpPr>
        <p:spPr>
          <a:xfrm rot="0">
            <a:off x="508052" y="127246"/>
            <a:ext cx="17343120" cy="1125378"/>
          </a:xfrm>
          <a:prstGeom prst="rect">
            <a:avLst/>
          </a:prstGeom>
        </p:spPr>
        <p:txBody>
          <a:bodyPr anchor="t" rtlCol="false" tIns="0" lIns="0" bIns="0" rIns="0">
            <a:spAutoFit/>
          </a:bodyPr>
          <a:lstStyle/>
          <a:p>
            <a:pPr algn="ctr">
              <a:lnSpc>
                <a:spcPts val="6480"/>
              </a:lnSpc>
            </a:pPr>
            <a:r>
              <a:rPr lang="en-US" sz="5400" b="true">
                <a:solidFill>
                  <a:srgbClr val="002060"/>
                </a:solidFill>
                <a:latin typeface="Arimo Bold"/>
                <a:ea typeface="Arimo Bold"/>
                <a:cs typeface="Arimo Bold"/>
                <a:sym typeface="Arimo Bold"/>
              </a:rPr>
              <a:t>3. OBJECTIVES</a:t>
            </a:r>
          </a:p>
        </p:txBody>
      </p:sp>
      <p:sp>
        <p:nvSpPr>
          <p:cNvPr name="TextBox 13" id="13"/>
          <p:cNvSpPr txBox="true"/>
          <p:nvPr/>
        </p:nvSpPr>
        <p:spPr>
          <a:xfrm rot="0">
            <a:off x="264044" y="3404190"/>
            <a:ext cx="7123839" cy="2735137"/>
          </a:xfrm>
          <a:prstGeom prst="rect">
            <a:avLst/>
          </a:prstGeom>
        </p:spPr>
        <p:txBody>
          <a:bodyPr anchor="t" rtlCol="false" tIns="0" lIns="0" bIns="0" rIns="0">
            <a:spAutoFit/>
          </a:bodyPr>
          <a:lstStyle/>
          <a:p>
            <a:pPr algn="just" marL="542925" indent="-271462" lvl="1">
              <a:lnSpc>
                <a:spcPts val="5400"/>
              </a:lnSpc>
              <a:buFont typeface="Arial"/>
              <a:buChar char="•"/>
            </a:pPr>
            <a:r>
              <a:rPr lang="en-US" b="true" sz="3000">
                <a:solidFill>
                  <a:srgbClr val="FFFFFF"/>
                </a:solidFill>
                <a:latin typeface="Arimo Bold"/>
                <a:ea typeface="Arimo Bold"/>
                <a:cs typeface="Arimo Bold"/>
                <a:sym typeface="Arimo Bold"/>
              </a:rPr>
              <a:t>To Implement a system to increase the effectiveness and efficiency in item delivery process</a:t>
            </a:r>
          </a:p>
        </p:txBody>
      </p:sp>
      <p:sp>
        <p:nvSpPr>
          <p:cNvPr name="TextBox 14" id="14"/>
          <p:cNvSpPr txBox="true"/>
          <p:nvPr/>
        </p:nvSpPr>
        <p:spPr>
          <a:xfrm rot="0">
            <a:off x="10056958" y="1394025"/>
            <a:ext cx="8961120" cy="629633"/>
          </a:xfrm>
          <a:prstGeom prst="rect">
            <a:avLst/>
          </a:prstGeom>
        </p:spPr>
        <p:txBody>
          <a:bodyPr anchor="t" rtlCol="false" tIns="0" lIns="0" bIns="0" rIns="0">
            <a:spAutoFit/>
          </a:bodyPr>
          <a:lstStyle/>
          <a:p>
            <a:pPr algn="ctr">
              <a:lnSpc>
                <a:spcPts val="4320"/>
              </a:lnSpc>
            </a:pPr>
            <a:r>
              <a:rPr lang="en-US" sz="3600" b="true">
                <a:solidFill>
                  <a:srgbClr val="FFFFFF"/>
                </a:solidFill>
                <a:latin typeface="Arimo Bold"/>
                <a:ea typeface="Arimo Bold"/>
                <a:cs typeface="Arimo Bold"/>
                <a:sym typeface="Arimo Bold"/>
              </a:rPr>
              <a:t>Sub</a:t>
            </a:r>
            <a:r>
              <a:rPr lang="en-US" sz="3600" b="true">
                <a:solidFill>
                  <a:srgbClr val="000000"/>
                </a:solidFill>
                <a:latin typeface="Arimo Bold"/>
                <a:ea typeface="Arimo Bold"/>
                <a:cs typeface="Arimo Bold"/>
                <a:sym typeface="Arimo Bold"/>
              </a:rPr>
              <a:t> </a:t>
            </a:r>
            <a:r>
              <a:rPr lang="en-US" sz="3600" b="true">
                <a:solidFill>
                  <a:srgbClr val="FFFFFF"/>
                </a:solidFill>
                <a:latin typeface="Arimo Bold"/>
                <a:ea typeface="Arimo Bold"/>
                <a:cs typeface="Arimo Bold"/>
                <a:sym typeface="Arimo Bold"/>
              </a:rPr>
              <a:t>Objectives</a:t>
            </a:r>
          </a:p>
        </p:txBody>
      </p:sp>
      <p:sp>
        <p:nvSpPr>
          <p:cNvPr name="TextBox 15" id="15"/>
          <p:cNvSpPr txBox="true"/>
          <p:nvPr/>
        </p:nvSpPr>
        <p:spPr>
          <a:xfrm rot="0">
            <a:off x="10704841" y="1829348"/>
            <a:ext cx="6699183" cy="8873608"/>
          </a:xfrm>
          <a:prstGeom prst="rect">
            <a:avLst/>
          </a:prstGeom>
        </p:spPr>
        <p:txBody>
          <a:bodyPr anchor="t" rtlCol="false" tIns="0" lIns="0" bIns="0" rIns="0">
            <a:spAutoFit/>
          </a:bodyPr>
          <a:lstStyle/>
          <a:p>
            <a:pPr algn="just" marL="434340" indent="-217170" lvl="1">
              <a:lnSpc>
                <a:spcPts val="5759"/>
              </a:lnSpc>
              <a:buFont typeface="Arial"/>
              <a:buChar char="•"/>
            </a:pPr>
            <a:r>
              <a:rPr lang="en-US" sz="2400">
                <a:solidFill>
                  <a:srgbClr val="000000"/>
                </a:solidFill>
                <a:latin typeface="Arimo"/>
                <a:ea typeface="Arimo"/>
                <a:cs typeface="Arimo"/>
                <a:sym typeface="Arimo"/>
              </a:rPr>
              <a:t>To Implement an automated voice activation system for the courier service to enhance delivery time prediction.</a:t>
            </a:r>
          </a:p>
          <a:p>
            <a:pPr algn="just" marL="434340" indent="-217170" lvl="1">
              <a:lnSpc>
                <a:spcPts val="5759"/>
              </a:lnSpc>
              <a:buFont typeface="Arial"/>
              <a:buChar char="•"/>
            </a:pPr>
            <a:r>
              <a:rPr lang="en-US" sz="2400">
                <a:solidFill>
                  <a:srgbClr val="000000"/>
                </a:solidFill>
                <a:latin typeface="Arimo"/>
                <a:ea typeface="Arimo"/>
                <a:cs typeface="Arimo"/>
                <a:sym typeface="Arimo"/>
              </a:rPr>
              <a:t>To Recognize the employee behavior and identify the improvements as a percentage.</a:t>
            </a:r>
          </a:p>
          <a:p>
            <a:pPr algn="just" marL="434340" indent="-217170" lvl="1">
              <a:lnSpc>
                <a:spcPts val="5759"/>
              </a:lnSpc>
              <a:buFont typeface="Arial"/>
              <a:buChar char="•"/>
            </a:pPr>
            <a:r>
              <a:rPr lang="en-US" sz="2400">
                <a:solidFill>
                  <a:srgbClr val="000000"/>
                </a:solidFill>
                <a:latin typeface="Arimo"/>
                <a:ea typeface="Arimo"/>
                <a:cs typeface="Arimo"/>
                <a:sym typeface="Arimo"/>
              </a:rPr>
              <a:t>To Implement a fleet management system with path optimization and delivery time prediction.</a:t>
            </a:r>
          </a:p>
          <a:p>
            <a:pPr algn="just" marL="434340" indent="-217170" lvl="1">
              <a:lnSpc>
                <a:spcPts val="5759"/>
              </a:lnSpc>
              <a:buFont typeface="Arial"/>
              <a:buChar char="•"/>
            </a:pPr>
            <a:r>
              <a:rPr lang="en-US" sz="2400">
                <a:solidFill>
                  <a:srgbClr val="000000"/>
                </a:solidFill>
                <a:latin typeface="Arimo"/>
                <a:ea typeface="Arimo"/>
                <a:cs typeface="Arimo"/>
                <a:sym typeface="Arimo"/>
              </a:rPr>
              <a:t>To Analyze customer satisfaction(CAST) regarding the item delivery though voice-based feedback.</a:t>
            </a:r>
          </a:p>
          <a:p>
            <a:pPr algn="l" marL="434340" indent="-217170" lvl="1">
              <a:lnSpc>
                <a:spcPts val="2879"/>
              </a:lnSpc>
            </a:pPr>
          </a:p>
        </p:txBody>
      </p:sp>
      <p:grpSp>
        <p:nvGrpSpPr>
          <p:cNvPr name="Group 16" id="16"/>
          <p:cNvGrpSpPr/>
          <p:nvPr/>
        </p:nvGrpSpPr>
        <p:grpSpPr>
          <a:xfrm rot="0">
            <a:off x="-1544930" y="2168763"/>
            <a:ext cx="7616772" cy="1167724"/>
            <a:chOff x="0" y="0"/>
            <a:chExt cx="10155696" cy="1556966"/>
          </a:xfrm>
        </p:grpSpPr>
        <p:sp>
          <p:nvSpPr>
            <p:cNvPr name="Freeform 17" id="17"/>
            <p:cNvSpPr/>
            <p:nvPr/>
          </p:nvSpPr>
          <p:spPr>
            <a:xfrm flipH="false" flipV="false" rot="0">
              <a:off x="25400" y="25400"/>
              <a:ext cx="10104882" cy="1506220"/>
            </a:xfrm>
            <a:custGeom>
              <a:avLst/>
              <a:gdLst/>
              <a:ahLst/>
              <a:cxnLst/>
              <a:rect r="r" b="b" t="t" l="l"/>
              <a:pathLst>
                <a:path h="1506220" w="10104882">
                  <a:moveTo>
                    <a:pt x="0" y="1506220"/>
                  </a:moveTo>
                  <a:lnTo>
                    <a:pt x="0" y="0"/>
                  </a:lnTo>
                  <a:lnTo>
                    <a:pt x="10104882" y="0"/>
                  </a:lnTo>
                  <a:lnTo>
                    <a:pt x="10104882" y="1506220"/>
                  </a:lnTo>
                  <a:close/>
                </a:path>
              </a:pathLst>
            </a:custGeom>
            <a:solidFill>
              <a:srgbClr val="FFFFFF"/>
            </a:solidFill>
          </p:spPr>
        </p:sp>
        <p:sp>
          <p:nvSpPr>
            <p:cNvPr name="Freeform 18" id="18"/>
            <p:cNvSpPr/>
            <p:nvPr/>
          </p:nvSpPr>
          <p:spPr>
            <a:xfrm flipH="false" flipV="false" rot="0">
              <a:off x="0" y="0"/>
              <a:ext cx="10155682" cy="1557020"/>
            </a:xfrm>
            <a:custGeom>
              <a:avLst/>
              <a:gdLst/>
              <a:ahLst/>
              <a:cxnLst/>
              <a:rect r="r" b="b" t="t" l="l"/>
              <a:pathLst>
                <a:path h="1557020" w="10155682">
                  <a:moveTo>
                    <a:pt x="0" y="1531620"/>
                  </a:moveTo>
                  <a:lnTo>
                    <a:pt x="0" y="25400"/>
                  </a:lnTo>
                  <a:cubicBezTo>
                    <a:pt x="0" y="11430"/>
                    <a:pt x="11430" y="0"/>
                    <a:pt x="25400" y="0"/>
                  </a:cubicBezTo>
                  <a:lnTo>
                    <a:pt x="10130282" y="0"/>
                  </a:lnTo>
                  <a:cubicBezTo>
                    <a:pt x="10144251" y="0"/>
                    <a:pt x="10155682" y="11430"/>
                    <a:pt x="10155682" y="25400"/>
                  </a:cubicBezTo>
                  <a:lnTo>
                    <a:pt x="10155682" y="1531620"/>
                  </a:lnTo>
                  <a:cubicBezTo>
                    <a:pt x="10155682" y="1545590"/>
                    <a:pt x="10144251" y="1557020"/>
                    <a:pt x="10130282" y="1557020"/>
                  </a:cubicBezTo>
                  <a:lnTo>
                    <a:pt x="25400" y="1557020"/>
                  </a:lnTo>
                  <a:cubicBezTo>
                    <a:pt x="11430" y="1557020"/>
                    <a:pt x="0" y="1545590"/>
                    <a:pt x="0" y="1531620"/>
                  </a:cubicBezTo>
                  <a:moveTo>
                    <a:pt x="50800" y="1531620"/>
                  </a:moveTo>
                  <a:lnTo>
                    <a:pt x="25400" y="1531620"/>
                  </a:lnTo>
                  <a:lnTo>
                    <a:pt x="25400" y="1506220"/>
                  </a:lnTo>
                  <a:lnTo>
                    <a:pt x="10130282" y="1506220"/>
                  </a:lnTo>
                  <a:lnTo>
                    <a:pt x="10130282" y="1531620"/>
                  </a:lnTo>
                  <a:lnTo>
                    <a:pt x="10104882" y="1531620"/>
                  </a:lnTo>
                  <a:lnTo>
                    <a:pt x="10104882" y="25400"/>
                  </a:lnTo>
                  <a:lnTo>
                    <a:pt x="10130282" y="25400"/>
                  </a:lnTo>
                  <a:lnTo>
                    <a:pt x="10130282" y="50800"/>
                  </a:lnTo>
                  <a:lnTo>
                    <a:pt x="25400" y="50800"/>
                  </a:lnTo>
                  <a:lnTo>
                    <a:pt x="25400" y="25400"/>
                  </a:lnTo>
                  <a:lnTo>
                    <a:pt x="50800" y="25400"/>
                  </a:lnTo>
                  <a:lnTo>
                    <a:pt x="50800" y="1531620"/>
                  </a:lnTo>
                  <a:close/>
                </a:path>
              </a:pathLst>
            </a:custGeom>
            <a:solidFill>
              <a:srgbClr val="022B52"/>
            </a:solidFill>
          </p:spPr>
        </p:sp>
      </p:grpSp>
      <p:sp>
        <p:nvSpPr>
          <p:cNvPr name="TextBox 19" id="19"/>
          <p:cNvSpPr txBox="true"/>
          <p:nvPr/>
        </p:nvSpPr>
        <p:spPr>
          <a:xfrm rot="0">
            <a:off x="883976" y="2407016"/>
            <a:ext cx="4534228" cy="712440"/>
          </a:xfrm>
          <a:prstGeom prst="rect">
            <a:avLst/>
          </a:prstGeom>
        </p:spPr>
        <p:txBody>
          <a:bodyPr anchor="t" rtlCol="false" tIns="0" lIns="0" bIns="0" rIns="0">
            <a:spAutoFit/>
          </a:bodyPr>
          <a:lstStyle/>
          <a:p>
            <a:pPr algn="ctr">
              <a:lnSpc>
                <a:spcPts val="5040"/>
              </a:lnSpc>
            </a:pPr>
            <a:r>
              <a:rPr lang="en-US" sz="4200" b="true">
                <a:solidFill>
                  <a:srgbClr val="002060"/>
                </a:solidFill>
                <a:latin typeface="Arimo Bold"/>
                <a:ea typeface="Arimo Bold"/>
                <a:cs typeface="Arimo Bold"/>
                <a:sym typeface="Arimo Bold"/>
              </a:rPr>
              <a:t>Main Objective</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Freeform 10" id="10"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1" id="11"/>
          <p:cNvSpPr txBox="true"/>
          <p:nvPr/>
        </p:nvSpPr>
        <p:spPr>
          <a:xfrm rot="0">
            <a:off x="440184" y="773421"/>
            <a:ext cx="5043267" cy="804772"/>
          </a:xfrm>
          <a:prstGeom prst="rect">
            <a:avLst/>
          </a:prstGeom>
        </p:spPr>
        <p:txBody>
          <a:bodyPr anchor="t" rtlCol="false" tIns="0" lIns="0" bIns="0" rIns="0">
            <a:spAutoFit/>
          </a:bodyPr>
          <a:lstStyle/>
          <a:p>
            <a:pPr algn="l" marL="868680" indent="-434340" lvl="1">
              <a:lnSpc>
                <a:spcPts val="5759"/>
              </a:lnSpc>
              <a:buFont typeface="Arial"/>
              <a:buChar char="•"/>
            </a:pPr>
            <a:r>
              <a:rPr lang="en-US" b="true" sz="4800">
                <a:solidFill>
                  <a:srgbClr val="002060"/>
                </a:solidFill>
                <a:latin typeface="Arimo Bold"/>
                <a:ea typeface="Arimo Bold"/>
                <a:cs typeface="Arimo Bold"/>
                <a:sym typeface="Arimo Bold"/>
              </a:rPr>
              <a:t>BACKGROUND</a:t>
            </a:r>
          </a:p>
        </p:txBody>
      </p:sp>
      <p:sp>
        <p:nvSpPr>
          <p:cNvPr name="TextBox 12" id="12"/>
          <p:cNvSpPr txBox="true"/>
          <p:nvPr/>
        </p:nvSpPr>
        <p:spPr>
          <a:xfrm rot="0">
            <a:off x="440184" y="5631046"/>
            <a:ext cx="5520832" cy="804772"/>
          </a:xfrm>
          <a:prstGeom prst="rect">
            <a:avLst/>
          </a:prstGeom>
        </p:spPr>
        <p:txBody>
          <a:bodyPr anchor="t" rtlCol="false" tIns="0" lIns="0" bIns="0" rIns="0">
            <a:spAutoFit/>
          </a:bodyPr>
          <a:lstStyle/>
          <a:p>
            <a:pPr algn="l" marL="868680" indent="-434340" lvl="1">
              <a:lnSpc>
                <a:spcPts val="5759"/>
              </a:lnSpc>
              <a:buFont typeface="Arial"/>
              <a:buChar char="•"/>
            </a:pPr>
            <a:r>
              <a:rPr lang="en-US" b="true" sz="4800">
                <a:solidFill>
                  <a:srgbClr val="002060"/>
                </a:solidFill>
                <a:latin typeface="Arimo Bold"/>
                <a:ea typeface="Arimo Bold"/>
                <a:cs typeface="Arimo Bold"/>
                <a:sym typeface="Arimo Bold"/>
              </a:rPr>
              <a:t>RESEARCH GAP</a:t>
            </a:r>
          </a:p>
        </p:txBody>
      </p:sp>
      <p:sp>
        <p:nvSpPr>
          <p:cNvPr name="TextBox 13" id="13"/>
          <p:cNvSpPr txBox="true"/>
          <p:nvPr/>
        </p:nvSpPr>
        <p:spPr>
          <a:xfrm rot="0">
            <a:off x="988505" y="1502273"/>
            <a:ext cx="14484390" cy="4805873"/>
          </a:xfrm>
          <a:prstGeom prst="rect">
            <a:avLst/>
          </a:prstGeom>
        </p:spPr>
        <p:txBody>
          <a:bodyPr anchor="t" rtlCol="false" tIns="0" lIns="0" bIns="0" rIns="0">
            <a:spAutoFit/>
          </a:bodyPr>
          <a:lstStyle/>
          <a:p>
            <a:pPr algn="l" marL="651510" indent="-325755" lvl="1">
              <a:lnSpc>
                <a:spcPts val="4320"/>
              </a:lnSpc>
              <a:buFont typeface="Arial"/>
              <a:buChar char="•"/>
            </a:pPr>
            <a:r>
              <a:rPr lang="en-US" sz="3600">
                <a:solidFill>
                  <a:srgbClr val="000000"/>
                </a:solidFill>
                <a:latin typeface="Arimo"/>
                <a:ea typeface="Arimo"/>
                <a:cs typeface="Arimo"/>
                <a:sym typeface="Arimo"/>
              </a:rPr>
              <a:t>Traditional methods of customer feedback collection, like surveys, are limited in real-time analysis and engagement.</a:t>
            </a:r>
          </a:p>
          <a:p>
            <a:pPr algn="l" marL="651510" indent="-325755" lvl="1">
              <a:lnSpc>
                <a:spcPts val="4320"/>
              </a:lnSpc>
            </a:pPr>
          </a:p>
          <a:p>
            <a:pPr algn="l" marL="651510" indent="-325755" lvl="1">
              <a:lnSpc>
                <a:spcPts val="4320"/>
              </a:lnSpc>
              <a:buFont typeface="Arial"/>
              <a:buChar char="•"/>
            </a:pPr>
            <a:r>
              <a:rPr lang="en-US" sz="3600">
                <a:solidFill>
                  <a:srgbClr val="000000"/>
                </a:solidFill>
                <a:latin typeface="Arimo"/>
                <a:ea typeface="Arimo"/>
                <a:cs typeface="Arimo"/>
                <a:sym typeface="Arimo"/>
              </a:rPr>
              <a:t>Voice-based feedback offers a more interactive way for customers to express their opinions, leading to richer data.</a:t>
            </a:r>
          </a:p>
          <a:p>
            <a:pPr algn="l" marL="651510" indent="-325755" lvl="1">
              <a:lnSpc>
                <a:spcPts val="4320"/>
              </a:lnSpc>
            </a:pPr>
          </a:p>
          <a:p>
            <a:pPr algn="l" marL="651510" indent="-325755" lvl="1">
              <a:lnSpc>
                <a:spcPts val="4320"/>
              </a:lnSpc>
              <a:buFont typeface="Arial"/>
              <a:buChar char="•"/>
            </a:pPr>
            <a:r>
              <a:rPr lang="en-US" sz="3600">
                <a:solidFill>
                  <a:srgbClr val="000000"/>
                </a:solidFill>
                <a:latin typeface="Arimo"/>
                <a:ea typeface="Arimo"/>
                <a:cs typeface="Arimo"/>
                <a:sym typeface="Arimo"/>
              </a:rPr>
              <a:t>  Best use of AI and NLP</a:t>
            </a:r>
          </a:p>
          <a:p>
            <a:pPr algn="l" marL="651510" indent="-325755" lvl="1">
              <a:lnSpc>
                <a:spcPts val="4320"/>
              </a:lnSpc>
            </a:pPr>
          </a:p>
          <a:p>
            <a:pPr algn="l" marL="651510" indent="-325755" lvl="1">
              <a:lnSpc>
                <a:spcPts val="4967"/>
              </a:lnSpc>
            </a:pPr>
          </a:p>
        </p:txBody>
      </p:sp>
      <p:sp>
        <p:nvSpPr>
          <p:cNvPr name="TextBox 14" id="14"/>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TextBox 15" id="15"/>
          <p:cNvSpPr txBox="true"/>
          <p:nvPr/>
        </p:nvSpPr>
        <p:spPr>
          <a:xfrm rot="0">
            <a:off x="1070566" y="6569065"/>
            <a:ext cx="14491059" cy="2291625"/>
          </a:xfrm>
          <a:prstGeom prst="rect">
            <a:avLst/>
          </a:prstGeom>
        </p:spPr>
        <p:txBody>
          <a:bodyPr anchor="t" rtlCol="false" tIns="0" lIns="0" bIns="0" rIns="0">
            <a:spAutoFit/>
          </a:bodyPr>
          <a:lstStyle/>
          <a:p>
            <a:pPr algn="l" marL="651510" indent="-325755" lvl="1">
              <a:lnSpc>
                <a:spcPts val="4320"/>
              </a:lnSpc>
              <a:buFont typeface="Arial"/>
              <a:buChar char="•"/>
            </a:pPr>
            <a:r>
              <a:rPr lang="en-US" sz="3600">
                <a:solidFill>
                  <a:srgbClr val="000000"/>
                </a:solidFill>
                <a:latin typeface="Arimo"/>
                <a:ea typeface="Arimo"/>
                <a:cs typeface="Arimo"/>
                <a:sym typeface="Arimo"/>
              </a:rPr>
              <a:t>Integrating AI, ML, NLP, and image validation in logistics enhances customer feedback by combining voice analysis with visual proof. This unified system reduces fraud, improves issue validation, and boosts customer satisfaction while optimizing resources.</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Freeform 10" id="10" descr="A person holding a magnifying glass over question marks  Description automatically generated"/>
          <p:cNvSpPr/>
          <p:nvPr/>
        </p:nvSpPr>
        <p:spPr>
          <a:xfrm flipH="false" flipV="false" rot="0">
            <a:off x="11711328" y="3613830"/>
            <a:ext cx="6186488" cy="6143625"/>
          </a:xfrm>
          <a:custGeom>
            <a:avLst/>
            <a:gdLst/>
            <a:ahLst/>
            <a:cxnLst/>
            <a:rect r="r" b="b" t="t" l="l"/>
            <a:pathLst>
              <a:path h="6143625" w="6186488">
                <a:moveTo>
                  <a:pt x="0" y="0"/>
                </a:moveTo>
                <a:lnTo>
                  <a:pt x="6186488" y="0"/>
                </a:lnTo>
                <a:lnTo>
                  <a:pt x="6186488" y="6143625"/>
                </a:lnTo>
                <a:lnTo>
                  <a:pt x="0" y="6143625"/>
                </a:lnTo>
                <a:lnTo>
                  <a:pt x="0" y="0"/>
                </a:lnTo>
                <a:close/>
              </a:path>
            </a:pathLst>
          </a:custGeom>
          <a:blipFill>
            <a:blip r:embed="rId3"/>
            <a:stretch>
              <a:fillRect l="0" t="0" r="0" b="0"/>
            </a:stretch>
          </a:blipFill>
        </p:spPr>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4"/>
            <a:stretch>
              <a:fillRect l="0" t="0" r="0" b="0"/>
            </a:stretch>
          </a:blipFill>
        </p:spPr>
      </p:sp>
      <p:sp>
        <p:nvSpPr>
          <p:cNvPr name="TextBox 12" id="12"/>
          <p:cNvSpPr txBox="true"/>
          <p:nvPr/>
        </p:nvSpPr>
        <p:spPr>
          <a:xfrm rot="0">
            <a:off x="1131202" y="773421"/>
            <a:ext cx="6586629" cy="804772"/>
          </a:xfrm>
          <a:prstGeom prst="rect">
            <a:avLst/>
          </a:prstGeom>
        </p:spPr>
        <p:txBody>
          <a:bodyPr anchor="t" rtlCol="false" tIns="0" lIns="0" bIns="0" rIns="0">
            <a:spAutoFit/>
          </a:bodyPr>
          <a:lstStyle/>
          <a:p>
            <a:pPr algn="l">
              <a:lnSpc>
                <a:spcPts val="5759"/>
              </a:lnSpc>
            </a:pPr>
            <a:r>
              <a:rPr lang="en-US" sz="4800" b="true">
                <a:solidFill>
                  <a:srgbClr val="002060"/>
                </a:solidFill>
                <a:latin typeface="Arimo Bold"/>
                <a:ea typeface="Arimo Bold"/>
                <a:cs typeface="Arimo Bold"/>
                <a:sym typeface="Arimo Bold"/>
              </a:rPr>
              <a:t>RESEARCH PROBLEM</a:t>
            </a:r>
          </a:p>
        </p:txBody>
      </p:sp>
      <p:sp>
        <p:nvSpPr>
          <p:cNvPr name="TextBox 13" id="13"/>
          <p:cNvSpPr txBox="true"/>
          <p:nvPr/>
        </p:nvSpPr>
        <p:spPr>
          <a:xfrm rot="0">
            <a:off x="4648623" y="9759672"/>
            <a:ext cx="8990752"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TextBox 14" id="14"/>
          <p:cNvSpPr txBox="true"/>
          <p:nvPr/>
        </p:nvSpPr>
        <p:spPr>
          <a:xfrm rot="0">
            <a:off x="816616" y="2775251"/>
            <a:ext cx="11972276" cy="3867120"/>
          </a:xfrm>
          <a:prstGeom prst="rect">
            <a:avLst/>
          </a:prstGeom>
        </p:spPr>
        <p:txBody>
          <a:bodyPr anchor="t" rtlCol="false" tIns="0" lIns="0" bIns="0" rIns="0">
            <a:spAutoFit/>
          </a:bodyPr>
          <a:lstStyle/>
          <a:p>
            <a:pPr algn="l" marL="651510" indent="-325755" lvl="1">
              <a:lnSpc>
                <a:spcPts val="6480"/>
              </a:lnSpc>
              <a:buFont typeface="Arial"/>
              <a:buChar char="•"/>
            </a:pPr>
            <a:r>
              <a:rPr lang="en-US" sz="3600">
                <a:solidFill>
                  <a:srgbClr val="000000"/>
                </a:solidFill>
                <a:latin typeface="Cambria"/>
                <a:ea typeface="Cambria"/>
                <a:cs typeface="Cambria"/>
                <a:sym typeface="Cambria"/>
              </a:rPr>
              <a:t>How can AI-based object detection and voice feedback systems enhance performance in ?</a:t>
            </a:r>
          </a:p>
          <a:p>
            <a:pPr algn="l" marL="651510" indent="-325755" lvl="1">
              <a:lnSpc>
                <a:spcPts val="6480"/>
              </a:lnSpc>
            </a:pPr>
          </a:p>
          <a:p>
            <a:pPr algn="l" marL="651510" indent="-325755" lvl="1">
              <a:lnSpc>
                <a:spcPts val="4320"/>
              </a:lnSpc>
            </a:pPr>
          </a:p>
          <a:p>
            <a:pPr algn="l" marL="651510" indent="-325755" lvl="1">
              <a:lnSpc>
                <a:spcPts val="4320"/>
              </a:lnSpc>
            </a:pP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Freeform 10" id="10" descr="A black and white logo of a target with a dart arrow  Description automatically generated"/>
          <p:cNvSpPr/>
          <p:nvPr/>
        </p:nvSpPr>
        <p:spPr>
          <a:xfrm flipH="false" flipV="false" rot="0">
            <a:off x="11530806" y="1117941"/>
            <a:ext cx="5259388" cy="4694692"/>
          </a:xfrm>
          <a:custGeom>
            <a:avLst/>
            <a:gdLst/>
            <a:ahLst/>
            <a:cxnLst/>
            <a:rect r="r" b="b" t="t" l="l"/>
            <a:pathLst>
              <a:path h="4694692" w="5259388">
                <a:moveTo>
                  <a:pt x="0" y="0"/>
                </a:moveTo>
                <a:lnTo>
                  <a:pt x="5259388" y="0"/>
                </a:lnTo>
                <a:lnTo>
                  <a:pt x="5259388" y="4694692"/>
                </a:lnTo>
                <a:lnTo>
                  <a:pt x="0" y="4694692"/>
                </a:lnTo>
                <a:lnTo>
                  <a:pt x="0" y="0"/>
                </a:lnTo>
                <a:close/>
              </a:path>
            </a:pathLst>
          </a:custGeom>
          <a:blipFill>
            <a:blip r:embed="rId3"/>
            <a:stretch>
              <a:fillRect l="-1321" t="0" r="-1321" b="0"/>
            </a:stretch>
          </a:blipFill>
        </p:spPr>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4"/>
            <a:stretch>
              <a:fillRect l="0" t="0" r="0" b="0"/>
            </a:stretch>
          </a:blipFill>
        </p:spPr>
      </p:sp>
      <p:sp>
        <p:nvSpPr>
          <p:cNvPr name="TextBox 12" id="12"/>
          <p:cNvSpPr txBox="true"/>
          <p:nvPr/>
        </p:nvSpPr>
        <p:spPr>
          <a:xfrm rot="0">
            <a:off x="657194" y="773421"/>
            <a:ext cx="8586168" cy="804772"/>
          </a:xfrm>
          <a:prstGeom prst="rect">
            <a:avLst/>
          </a:prstGeom>
        </p:spPr>
        <p:txBody>
          <a:bodyPr anchor="t" rtlCol="false" tIns="0" lIns="0" bIns="0" rIns="0">
            <a:spAutoFit/>
          </a:bodyPr>
          <a:lstStyle/>
          <a:p>
            <a:pPr algn="l">
              <a:lnSpc>
                <a:spcPts val="5759"/>
              </a:lnSpc>
            </a:pPr>
            <a:r>
              <a:rPr lang="en-US" sz="4800" b="true">
                <a:solidFill>
                  <a:srgbClr val="002060"/>
                </a:solidFill>
                <a:latin typeface="Arimo Bold"/>
                <a:ea typeface="Arimo Bold"/>
                <a:cs typeface="Arimo Bold"/>
                <a:sym typeface="Arimo Bold"/>
              </a:rPr>
              <a:t>SPECIFIC OBJECTIVE</a:t>
            </a:r>
          </a:p>
        </p:txBody>
      </p:sp>
      <p:sp>
        <p:nvSpPr>
          <p:cNvPr name="TextBox 13" id="13"/>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TextBox 14" id="14"/>
          <p:cNvSpPr txBox="true"/>
          <p:nvPr/>
        </p:nvSpPr>
        <p:spPr>
          <a:xfrm rot="0">
            <a:off x="775002" y="1977967"/>
            <a:ext cx="11824061" cy="2845623"/>
          </a:xfrm>
          <a:prstGeom prst="rect">
            <a:avLst/>
          </a:prstGeom>
        </p:spPr>
        <p:txBody>
          <a:bodyPr anchor="t" rtlCol="false" tIns="0" lIns="0" bIns="0" rIns="0">
            <a:spAutoFit/>
          </a:bodyPr>
          <a:lstStyle/>
          <a:p>
            <a:pPr algn="l" marL="651510" indent="-325755" lvl="1">
              <a:lnSpc>
                <a:spcPts val="4320"/>
              </a:lnSpc>
              <a:buFont typeface="Arial"/>
              <a:buChar char="•"/>
            </a:pPr>
            <a:r>
              <a:rPr lang="en-US" sz="3600">
                <a:solidFill>
                  <a:srgbClr val="000000"/>
                </a:solidFill>
                <a:latin typeface="Arimo"/>
                <a:ea typeface="Arimo"/>
                <a:cs typeface="Arimo"/>
                <a:sym typeface="Arimo"/>
              </a:rPr>
              <a:t>To enhance customer satisfaction by developing a system that accurately analyses voice-based feedback using AI and NLP &amp; Object Validation</a:t>
            </a:r>
          </a:p>
          <a:p>
            <a:pPr algn="l" marL="651510" indent="-325755" lvl="1">
              <a:lnSpc>
                <a:spcPts val="4320"/>
              </a:lnSpc>
            </a:pPr>
          </a:p>
          <a:p>
            <a:pPr algn="l" marL="651510" indent="-325755" lvl="1">
              <a:lnSpc>
                <a:spcPts val="4320"/>
              </a:lnSpc>
            </a:pPr>
          </a:p>
        </p:txBody>
      </p:sp>
      <p:sp>
        <p:nvSpPr>
          <p:cNvPr name="TextBox 15" id="15"/>
          <p:cNvSpPr txBox="true"/>
          <p:nvPr/>
        </p:nvSpPr>
        <p:spPr>
          <a:xfrm rot="0">
            <a:off x="775002" y="4549917"/>
            <a:ext cx="5056776" cy="804773"/>
          </a:xfrm>
          <a:prstGeom prst="rect">
            <a:avLst/>
          </a:prstGeom>
        </p:spPr>
        <p:txBody>
          <a:bodyPr anchor="t" rtlCol="false" tIns="0" lIns="0" bIns="0" rIns="0">
            <a:spAutoFit/>
          </a:bodyPr>
          <a:lstStyle/>
          <a:p>
            <a:pPr algn="l">
              <a:lnSpc>
                <a:spcPts val="5759"/>
              </a:lnSpc>
            </a:pPr>
            <a:r>
              <a:rPr lang="en-US" sz="4800" b="true">
                <a:solidFill>
                  <a:srgbClr val="002060"/>
                </a:solidFill>
                <a:latin typeface="Arimo Bold"/>
                <a:ea typeface="Arimo Bold"/>
                <a:cs typeface="Arimo Bold"/>
                <a:sym typeface="Arimo Bold"/>
              </a:rPr>
              <a:t>SUB OBJECTIVE</a:t>
            </a:r>
            <a:r>
              <a:rPr lang="en-US" sz="4800">
                <a:solidFill>
                  <a:srgbClr val="000000"/>
                </a:solidFill>
                <a:latin typeface="Arimo"/>
                <a:ea typeface="Arimo"/>
                <a:cs typeface="Arimo"/>
                <a:sym typeface="Arimo"/>
              </a:rPr>
              <a:t>​</a:t>
            </a:r>
            <a:r>
              <a:rPr lang="en-US" sz="4800" b="true">
                <a:solidFill>
                  <a:srgbClr val="002060"/>
                </a:solidFill>
                <a:latin typeface="Arimo Bold"/>
                <a:ea typeface="Arimo Bold"/>
                <a:cs typeface="Arimo Bold"/>
                <a:sym typeface="Arimo Bold"/>
              </a:rPr>
              <a:t>S</a:t>
            </a:r>
          </a:p>
        </p:txBody>
      </p:sp>
      <p:sp>
        <p:nvSpPr>
          <p:cNvPr name="TextBox 16" id="16"/>
          <p:cNvSpPr txBox="true"/>
          <p:nvPr/>
        </p:nvSpPr>
        <p:spPr>
          <a:xfrm rot="0">
            <a:off x="775002" y="5217674"/>
            <a:ext cx="13239204" cy="4327443"/>
          </a:xfrm>
          <a:prstGeom prst="rect">
            <a:avLst/>
          </a:prstGeom>
        </p:spPr>
        <p:txBody>
          <a:bodyPr anchor="t" rtlCol="false" tIns="0" lIns="0" bIns="0" rIns="0">
            <a:spAutoFit/>
          </a:bodyPr>
          <a:lstStyle/>
          <a:p>
            <a:pPr algn="l" marL="651510" indent="-325755" lvl="1">
              <a:lnSpc>
                <a:spcPts val="6480"/>
              </a:lnSpc>
              <a:buFont typeface="Arial"/>
              <a:buChar char="•"/>
            </a:pPr>
            <a:r>
              <a:rPr lang="en-US" sz="3600">
                <a:solidFill>
                  <a:srgbClr val="000000"/>
                </a:solidFill>
                <a:latin typeface="Arimo"/>
                <a:ea typeface="Arimo"/>
                <a:cs typeface="Arimo"/>
                <a:sym typeface="Arimo"/>
              </a:rPr>
              <a:t>Develop a system to collect voice feedback.</a:t>
            </a:r>
          </a:p>
          <a:p>
            <a:pPr algn="l" marL="651510" indent="-325755" lvl="1">
              <a:lnSpc>
                <a:spcPts val="6480"/>
              </a:lnSpc>
              <a:buFont typeface="Arial"/>
              <a:buChar char="•"/>
            </a:pPr>
            <a:r>
              <a:rPr lang="en-US" sz="3600">
                <a:solidFill>
                  <a:srgbClr val="000000"/>
                </a:solidFill>
                <a:latin typeface="Cambria"/>
                <a:ea typeface="Cambria"/>
                <a:cs typeface="Cambria"/>
                <a:sym typeface="Cambria"/>
              </a:rPr>
              <a:t>Use NLP to analyze and categorize feedback.</a:t>
            </a:r>
          </a:p>
          <a:p>
            <a:pPr algn="l" marL="651510" indent="-325755" lvl="1">
              <a:lnSpc>
                <a:spcPts val="6480"/>
              </a:lnSpc>
              <a:buFont typeface="Arial"/>
              <a:buChar char="•"/>
            </a:pPr>
            <a:r>
              <a:rPr lang="en-US" sz="3600">
                <a:solidFill>
                  <a:srgbClr val="000000"/>
                </a:solidFill>
                <a:latin typeface="Arimo"/>
                <a:ea typeface="Arimo"/>
                <a:cs typeface="Arimo"/>
                <a:sym typeface="Arimo"/>
              </a:rPr>
              <a:t>Generate automated service improvement suggestions from feedback.</a:t>
            </a:r>
          </a:p>
          <a:p>
            <a:pPr algn="l" marL="651510" indent="-325755" lvl="1">
              <a:lnSpc>
                <a:spcPts val="6480"/>
              </a:lnSpc>
              <a:buFont typeface="Arial"/>
              <a:buChar char="•"/>
            </a:pPr>
            <a:r>
              <a:rPr lang="en-US" sz="3600">
                <a:solidFill>
                  <a:srgbClr val="000000"/>
                </a:solidFill>
                <a:latin typeface="Arimo"/>
                <a:ea typeface="Arimo"/>
                <a:cs typeface="Arimo"/>
                <a:sym typeface="Arimo"/>
              </a:rPr>
              <a:t>Object Detection Using CNN.</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Freeform 10" id="10"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1" id="11"/>
          <p:cNvSpPr txBox="true"/>
          <p:nvPr/>
        </p:nvSpPr>
        <p:spPr>
          <a:xfrm rot="0">
            <a:off x="2906254" y="4301136"/>
            <a:ext cx="11670453" cy="804772"/>
          </a:xfrm>
          <a:prstGeom prst="rect">
            <a:avLst/>
          </a:prstGeom>
        </p:spPr>
        <p:txBody>
          <a:bodyPr anchor="t" rtlCol="false" tIns="0" lIns="0" bIns="0" rIns="0">
            <a:spAutoFit/>
          </a:bodyPr>
          <a:lstStyle/>
          <a:p>
            <a:pPr algn="ctr">
              <a:lnSpc>
                <a:spcPts val="5759"/>
              </a:lnSpc>
            </a:pPr>
            <a:r>
              <a:rPr lang="en-US" b="true" sz="4800">
                <a:solidFill>
                  <a:srgbClr val="002060"/>
                </a:solidFill>
                <a:latin typeface="Arimo Bold"/>
                <a:ea typeface="Arimo Bold"/>
                <a:cs typeface="Arimo Bold"/>
                <a:sym typeface="Arimo Bold"/>
              </a:rPr>
              <a:t>METHODOLOGY</a:t>
            </a:r>
          </a:p>
        </p:txBody>
      </p:sp>
      <p:sp>
        <p:nvSpPr>
          <p:cNvPr name="TextBox 12" id="12"/>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Freeform 10" id="10"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1" id="11"/>
          <p:cNvSpPr txBox="true"/>
          <p:nvPr/>
        </p:nvSpPr>
        <p:spPr>
          <a:xfrm rot="0">
            <a:off x="-1262973" y="773421"/>
            <a:ext cx="11670453" cy="804772"/>
          </a:xfrm>
          <a:prstGeom prst="rect">
            <a:avLst/>
          </a:prstGeom>
        </p:spPr>
        <p:txBody>
          <a:bodyPr anchor="t" rtlCol="false" tIns="0" lIns="0" bIns="0" rIns="0">
            <a:spAutoFit/>
          </a:bodyPr>
          <a:lstStyle/>
          <a:p>
            <a:pPr algn="ctr">
              <a:lnSpc>
                <a:spcPts val="5759"/>
              </a:lnSpc>
            </a:pPr>
            <a:r>
              <a:rPr lang="en-US" sz="4800" b="true">
                <a:solidFill>
                  <a:srgbClr val="002060"/>
                </a:solidFill>
                <a:latin typeface="Arimo Bold"/>
                <a:ea typeface="Arimo Bold"/>
                <a:cs typeface="Arimo Bold"/>
                <a:sym typeface="Arimo Bold"/>
              </a:rPr>
              <a:t>COMPONENT DIAGRAM</a:t>
            </a:r>
          </a:p>
        </p:txBody>
      </p:sp>
      <p:sp>
        <p:nvSpPr>
          <p:cNvPr name="TextBox 12" id="12"/>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3" id="13" descr="A diagram of a diagram  Description automatically generated"/>
          <p:cNvSpPr/>
          <p:nvPr/>
        </p:nvSpPr>
        <p:spPr>
          <a:xfrm flipH="false" flipV="false" rot="0">
            <a:off x="1227624" y="2514093"/>
            <a:ext cx="11921107" cy="5949969"/>
          </a:xfrm>
          <a:custGeom>
            <a:avLst/>
            <a:gdLst/>
            <a:ahLst/>
            <a:cxnLst/>
            <a:rect r="r" b="b" t="t" l="l"/>
            <a:pathLst>
              <a:path h="5949969" w="11921107">
                <a:moveTo>
                  <a:pt x="0" y="0"/>
                </a:moveTo>
                <a:lnTo>
                  <a:pt x="11921107" y="0"/>
                </a:lnTo>
                <a:lnTo>
                  <a:pt x="11921107" y="5949969"/>
                </a:lnTo>
                <a:lnTo>
                  <a:pt x="0" y="5949969"/>
                </a:lnTo>
                <a:lnTo>
                  <a:pt x="0" y="0"/>
                </a:lnTo>
                <a:close/>
              </a:path>
            </a:pathLst>
          </a:custGeom>
          <a:blipFill>
            <a:blip r:embed="rId4"/>
            <a:stretch>
              <a:fillRect l="0" t="-3885" r="0" b="-21283"/>
            </a:stretch>
          </a:blipFill>
        </p:spPr>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Freeform 10" id="10"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1" id="11"/>
          <p:cNvSpPr txBox="true"/>
          <p:nvPr/>
        </p:nvSpPr>
        <p:spPr>
          <a:xfrm rot="0">
            <a:off x="638398" y="763279"/>
            <a:ext cx="11670453" cy="2282100"/>
          </a:xfrm>
          <a:prstGeom prst="rect">
            <a:avLst/>
          </a:prstGeom>
        </p:spPr>
        <p:txBody>
          <a:bodyPr anchor="t" rtlCol="false" tIns="0" lIns="0" bIns="0" rIns="0">
            <a:spAutoFit/>
          </a:bodyPr>
          <a:lstStyle/>
          <a:p>
            <a:pPr algn="ctr">
              <a:lnSpc>
                <a:spcPts val="5759"/>
              </a:lnSpc>
            </a:pPr>
            <a:r>
              <a:rPr lang="en-US" sz="4800" b="true">
                <a:solidFill>
                  <a:srgbClr val="002060"/>
                </a:solidFill>
                <a:latin typeface="Arimo Bold"/>
                <a:ea typeface="Arimo Bold"/>
                <a:cs typeface="Arimo Bold"/>
                <a:sym typeface="Arimo Bold"/>
              </a:rPr>
              <a:t>COMPLETION AND FUTURE WORKS</a:t>
            </a:r>
          </a:p>
          <a:p>
            <a:pPr algn="l">
              <a:lnSpc>
                <a:spcPts val="5759"/>
              </a:lnSpc>
            </a:pPr>
          </a:p>
          <a:p>
            <a:pPr algn="l">
              <a:lnSpc>
                <a:spcPts val="5759"/>
              </a:lnSpc>
            </a:pPr>
          </a:p>
        </p:txBody>
      </p:sp>
      <p:sp>
        <p:nvSpPr>
          <p:cNvPr name="TextBox 12" id="12"/>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TextBox 13" id="13"/>
          <p:cNvSpPr txBox="true"/>
          <p:nvPr/>
        </p:nvSpPr>
        <p:spPr>
          <a:xfrm rot="0">
            <a:off x="3388856" y="2587509"/>
            <a:ext cx="13036961" cy="6585110"/>
          </a:xfrm>
          <a:prstGeom prst="rect">
            <a:avLst/>
          </a:prstGeom>
        </p:spPr>
        <p:txBody>
          <a:bodyPr anchor="t" rtlCol="false" tIns="0" lIns="0" bIns="0" rIns="0">
            <a:spAutoFit/>
          </a:bodyPr>
          <a:lstStyle/>
          <a:p>
            <a:pPr algn="l">
              <a:lnSpc>
                <a:spcPts val="4320"/>
              </a:lnSpc>
            </a:pPr>
            <a:r>
              <a:rPr lang="en-US" sz="3600">
                <a:solidFill>
                  <a:srgbClr val="000000"/>
                </a:solidFill>
                <a:latin typeface="Arimo"/>
                <a:ea typeface="Arimo"/>
                <a:cs typeface="Arimo"/>
                <a:sym typeface="Arimo"/>
              </a:rPr>
              <a:t>Models For Classification and Object Detection</a:t>
            </a:r>
          </a:p>
          <a:p>
            <a:pPr algn="l">
              <a:lnSpc>
                <a:spcPts val="4320"/>
              </a:lnSpc>
            </a:pPr>
          </a:p>
          <a:p>
            <a:pPr algn="l">
              <a:lnSpc>
                <a:spcPts val="4320"/>
              </a:lnSpc>
            </a:pPr>
            <a:r>
              <a:rPr lang="en-US" sz="3600">
                <a:solidFill>
                  <a:srgbClr val="000000"/>
                </a:solidFill>
                <a:latin typeface="Arimo"/>
                <a:ea typeface="Arimo"/>
                <a:cs typeface="Arimo"/>
                <a:sym typeface="Arimo"/>
              </a:rPr>
              <a:t>Data Gathering &amp; Train Data Set .</a:t>
            </a:r>
          </a:p>
          <a:p>
            <a:pPr algn="l">
              <a:lnSpc>
                <a:spcPts val="4320"/>
              </a:lnSpc>
            </a:pPr>
          </a:p>
          <a:p>
            <a:pPr algn="l">
              <a:lnSpc>
                <a:spcPts val="4320"/>
              </a:lnSpc>
            </a:pPr>
            <a:r>
              <a:rPr lang="en-US" sz="3600">
                <a:solidFill>
                  <a:srgbClr val="000000"/>
                </a:solidFill>
                <a:latin typeface="Arimo"/>
                <a:ea typeface="Arimo"/>
                <a:cs typeface="Arimo"/>
                <a:sym typeface="Arimo"/>
              </a:rPr>
              <a:t>UI Design &amp; Prototype</a:t>
            </a:r>
          </a:p>
          <a:p>
            <a:pPr algn="l">
              <a:lnSpc>
                <a:spcPts val="4320"/>
              </a:lnSpc>
            </a:pPr>
          </a:p>
          <a:p>
            <a:pPr algn="l">
              <a:lnSpc>
                <a:spcPts val="4320"/>
              </a:lnSpc>
            </a:pPr>
            <a:r>
              <a:rPr lang="en-US" sz="3600">
                <a:solidFill>
                  <a:srgbClr val="000000"/>
                </a:solidFill>
                <a:latin typeface="Arimo"/>
                <a:ea typeface="Arimo"/>
                <a:cs typeface="Arimo"/>
                <a:sym typeface="Arimo"/>
              </a:rPr>
              <a:t>Component Integration</a:t>
            </a:r>
          </a:p>
          <a:p>
            <a:pPr algn="l">
              <a:lnSpc>
                <a:spcPts val="4320"/>
              </a:lnSpc>
            </a:pPr>
          </a:p>
          <a:p>
            <a:pPr algn="l">
              <a:lnSpc>
                <a:spcPts val="4320"/>
              </a:lnSpc>
            </a:pPr>
            <a:r>
              <a:rPr lang="en-US" sz="3600">
                <a:solidFill>
                  <a:srgbClr val="000000"/>
                </a:solidFill>
                <a:latin typeface="Arimo"/>
                <a:ea typeface="Arimo"/>
                <a:cs typeface="Arimo"/>
                <a:sym typeface="Arimo"/>
              </a:rPr>
              <a:t>Deployment In Cloud Environment</a:t>
            </a:r>
          </a:p>
          <a:p>
            <a:pPr algn="l">
              <a:lnSpc>
                <a:spcPts val="4320"/>
              </a:lnSpc>
            </a:pPr>
          </a:p>
          <a:p>
            <a:pPr algn="l">
              <a:lnSpc>
                <a:spcPts val="4320"/>
              </a:lnSpc>
            </a:pPr>
          </a:p>
          <a:p>
            <a:pPr algn="r">
              <a:lnSpc>
                <a:spcPts val="3240"/>
              </a:lnSpc>
            </a:pPr>
            <a:r>
              <a:rPr lang="en-US" sz="2700">
                <a:solidFill>
                  <a:srgbClr val="FFFFFF"/>
                </a:solidFill>
                <a:latin typeface="Arimo"/>
                <a:ea typeface="Arimo"/>
                <a:cs typeface="Arimo"/>
                <a:sym typeface="Arimo"/>
              </a:rPr>
              <a:t>sssfIntegrate Backend and Fronten</a:t>
            </a:r>
          </a:p>
        </p:txBody>
      </p:sp>
      <p:sp>
        <p:nvSpPr>
          <p:cNvPr name="Freeform 14" id="14" descr="A blue circle with a white tick in it  Description automatically generated"/>
          <p:cNvSpPr/>
          <p:nvPr/>
        </p:nvSpPr>
        <p:spPr>
          <a:xfrm flipH="false" flipV="false" rot="0">
            <a:off x="2152197" y="2344965"/>
            <a:ext cx="1138466" cy="1315358"/>
          </a:xfrm>
          <a:custGeom>
            <a:avLst/>
            <a:gdLst/>
            <a:ahLst/>
            <a:cxnLst/>
            <a:rect r="r" b="b" t="t" l="l"/>
            <a:pathLst>
              <a:path h="1315358" w="1138466">
                <a:moveTo>
                  <a:pt x="0" y="0"/>
                </a:moveTo>
                <a:lnTo>
                  <a:pt x="1138465" y="0"/>
                </a:lnTo>
                <a:lnTo>
                  <a:pt x="1138465" y="1315357"/>
                </a:lnTo>
                <a:lnTo>
                  <a:pt x="0" y="1315357"/>
                </a:lnTo>
                <a:lnTo>
                  <a:pt x="0" y="0"/>
                </a:lnTo>
                <a:close/>
              </a:path>
            </a:pathLst>
          </a:custGeom>
          <a:blipFill>
            <a:blip r:embed="rId4"/>
            <a:stretch>
              <a:fillRect l="-3642" t="0" r="-3642" b="0"/>
            </a:stretch>
          </a:blipFill>
        </p:spPr>
      </p:sp>
      <p:sp>
        <p:nvSpPr>
          <p:cNvPr name="Freeform 15" id="15" descr="A blue circle with a white tick in it  Description automatically generated"/>
          <p:cNvSpPr/>
          <p:nvPr/>
        </p:nvSpPr>
        <p:spPr>
          <a:xfrm flipH="false" flipV="false" rot="0">
            <a:off x="2152197" y="3451680"/>
            <a:ext cx="1138466" cy="1315358"/>
          </a:xfrm>
          <a:custGeom>
            <a:avLst/>
            <a:gdLst/>
            <a:ahLst/>
            <a:cxnLst/>
            <a:rect r="r" b="b" t="t" l="l"/>
            <a:pathLst>
              <a:path h="1315358" w="1138466">
                <a:moveTo>
                  <a:pt x="0" y="0"/>
                </a:moveTo>
                <a:lnTo>
                  <a:pt x="1138465" y="0"/>
                </a:lnTo>
                <a:lnTo>
                  <a:pt x="1138465" y="1315358"/>
                </a:lnTo>
                <a:lnTo>
                  <a:pt x="0" y="1315358"/>
                </a:lnTo>
                <a:lnTo>
                  <a:pt x="0" y="0"/>
                </a:lnTo>
                <a:close/>
              </a:path>
            </a:pathLst>
          </a:custGeom>
          <a:blipFill>
            <a:blip r:embed="rId4"/>
            <a:stretch>
              <a:fillRect l="-3642" t="0" r="-3642" b="0"/>
            </a:stretch>
          </a:blipFill>
        </p:spPr>
      </p:sp>
      <p:sp>
        <p:nvSpPr>
          <p:cNvPr name="Freeform 16" id="16" descr="A blue clock with a exclamation mark  Description automatically generated"/>
          <p:cNvSpPr/>
          <p:nvPr/>
        </p:nvSpPr>
        <p:spPr>
          <a:xfrm flipH="false" flipV="false" rot="0">
            <a:off x="2151981" y="4528047"/>
            <a:ext cx="1144818" cy="1351416"/>
          </a:xfrm>
          <a:custGeom>
            <a:avLst/>
            <a:gdLst/>
            <a:ahLst/>
            <a:cxnLst/>
            <a:rect r="r" b="b" t="t" l="l"/>
            <a:pathLst>
              <a:path h="1351416" w="1144818">
                <a:moveTo>
                  <a:pt x="0" y="0"/>
                </a:moveTo>
                <a:lnTo>
                  <a:pt x="1144818" y="0"/>
                </a:lnTo>
                <a:lnTo>
                  <a:pt x="1144818" y="1351416"/>
                </a:lnTo>
                <a:lnTo>
                  <a:pt x="0" y="1351416"/>
                </a:lnTo>
                <a:lnTo>
                  <a:pt x="0" y="0"/>
                </a:lnTo>
                <a:close/>
              </a:path>
            </a:pathLst>
          </a:custGeom>
          <a:blipFill>
            <a:blip r:embed="rId5"/>
            <a:stretch>
              <a:fillRect l="-4716" t="0" r="-4716" b="0"/>
            </a:stretch>
          </a:blipFill>
        </p:spPr>
      </p:sp>
      <p:sp>
        <p:nvSpPr>
          <p:cNvPr name="Freeform 17" id="17" descr="A blue clock with a exclamation mark  Description automatically generated"/>
          <p:cNvSpPr/>
          <p:nvPr/>
        </p:nvSpPr>
        <p:spPr>
          <a:xfrm flipH="false" flipV="false" rot="0">
            <a:off x="2146060" y="5707142"/>
            <a:ext cx="1120755" cy="1279227"/>
          </a:xfrm>
          <a:custGeom>
            <a:avLst/>
            <a:gdLst/>
            <a:ahLst/>
            <a:cxnLst/>
            <a:rect r="r" b="b" t="t" l="l"/>
            <a:pathLst>
              <a:path h="1279227" w="1120755">
                <a:moveTo>
                  <a:pt x="0" y="0"/>
                </a:moveTo>
                <a:lnTo>
                  <a:pt x="1120756" y="0"/>
                </a:lnTo>
                <a:lnTo>
                  <a:pt x="1120756" y="1279227"/>
                </a:lnTo>
                <a:lnTo>
                  <a:pt x="0" y="1279227"/>
                </a:lnTo>
                <a:lnTo>
                  <a:pt x="0" y="0"/>
                </a:lnTo>
                <a:close/>
              </a:path>
            </a:pathLst>
          </a:custGeom>
          <a:blipFill>
            <a:blip r:embed="rId5"/>
            <a:stretch>
              <a:fillRect l="-2905" t="0" r="-2905" b="0"/>
            </a:stretch>
          </a:blipFill>
        </p:spPr>
      </p:sp>
      <p:sp>
        <p:nvSpPr>
          <p:cNvPr name="Freeform 18" id="18" descr="A blue clock with a exclamation mark  Description automatically generated"/>
          <p:cNvSpPr/>
          <p:nvPr/>
        </p:nvSpPr>
        <p:spPr>
          <a:xfrm flipH="false" flipV="false" rot="0">
            <a:off x="2158090" y="6862172"/>
            <a:ext cx="1144818" cy="1351416"/>
          </a:xfrm>
          <a:custGeom>
            <a:avLst/>
            <a:gdLst/>
            <a:ahLst/>
            <a:cxnLst/>
            <a:rect r="r" b="b" t="t" l="l"/>
            <a:pathLst>
              <a:path h="1351416" w="1144818">
                <a:moveTo>
                  <a:pt x="0" y="0"/>
                </a:moveTo>
                <a:lnTo>
                  <a:pt x="1144819" y="0"/>
                </a:lnTo>
                <a:lnTo>
                  <a:pt x="1144819" y="1351416"/>
                </a:lnTo>
                <a:lnTo>
                  <a:pt x="0" y="1351416"/>
                </a:lnTo>
                <a:lnTo>
                  <a:pt x="0" y="0"/>
                </a:lnTo>
                <a:close/>
              </a:path>
            </a:pathLst>
          </a:custGeom>
          <a:blipFill>
            <a:blip r:embed="rId5"/>
            <a:stretch>
              <a:fillRect l="-4716" t="0" r="-4716" b="0"/>
            </a:stretch>
          </a:blipFill>
        </p:spPr>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Freeform 10" id="10"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1" id="11"/>
          <p:cNvSpPr txBox="true"/>
          <p:nvPr/>
        </p:nvSpPr>
        <p:spPr>
          <a:xfrm rot="0">
            <a:off x="-1099688" y="773421"/>
            <a:ext cx="11670453" cy="804772"/>
          </a:xfrm>
          <a:prstGeom prst="rect">
            <a:avLst/>
          </a:prstGeom>
        </p:spPr>
        <p:txBody>
          <a:bodyPr anchor="t" rtlCol="false" tIns="0" lIns="0" bIns="0" rIns="0">
            <a:spAutoFit/>
          </a:bodyPr>
          <a:lstStyle/>
          <a:p>
            <a:pPr algn="ctr">
              <a:lnSpc>
                <a:spcPts val="5759"/>
              </a:lnSpc>
            </a:pPr>
            <a:r>
              <a:rPr lang="en-US" b="true" sz="4800">
                <a:solidFill>
                  <a:srgbClr val="002060"/>
                </a:solidFill>
                <a:latin typeface="Arimo Bold"/>
                <a:ea typeface="Arimo Bold"/>
                <a:cs typeface="Arimo Bold"/>
                <a:sym typeface="Arimo Bold"/>
              </a:rPr>
              <a:t>TECHNOLIGIES TO BE USED</a:t>
            </a:r>
          </a:p>
        </p:txBody>
      </p:sp>
      <p:sp>
        <p:nvSpPr>
          <p:cNvPr name="TextBox 12" id="12"/>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TextBox 13" id="13"/>
          <p:cNvSpPr txBox="true"/>
          <p:nvPr/>
        </p:nvSpPr>
        <p:spPr>
          <a:xfrm rot="0">
            <a:off x="1323234" y="2340098"/>
            <a:ext cx="14471049" cy="6714082"/>
          </a:xfrm>
          <a:prstGeom prst="rect">
            <a:avLst/>
          </a:prstGeom>
        </p:spPr>
        <p:txBody>
          <a:bodyPr anchor="t" rtlCol="false" tIns="0" lIns="0" bIns="0" rIns="0">
            <a:spAutoFit/>
          </a:bodyPr>
          <a:lstStyle/>
          <a:p>
            <a:pPr algn="l">
              <a:lnSpc>
                <a:spcPts val="4320"/>
              </a:lnSpc>
            </a:pPr>
          </a:p>
          <a:p>
            <a:pPr algn="l">
              <a:lnSpc>
                <a:spcPts val="4320"/>
              </a:lnSpc>
            </a:pPr>
          </a:p>
          <a:p>
            <a:pPr algn="l">
              <a:lnSpc>
                <a:spcPts val="4320"/>
              </a:lnSpc>
            </a:pPr>
          </a:p>
          <a:p>
            <a:pPr algn="l" marL="651510" indent="-325755" lvl="1">
              <a:lnSpc>
                <a:spcPts val="4320"/>
              </a:lnSpc>
              <a:buFont typeface="Arial"/>
              <a:buChar char="•"/>
            </a:pPr>
            <a:r>
              <a:rPr lang="en-US" sz="3600">
                <a:solidFill>
                  <a:srgbClr val="000000"/>
                </a:solidFill>
                <a:latin typeface="Cambria"/>
                <a:ea typeface="Cambria"/>
                <a:cs typeface="Cambria"/>
                <a:sym typeface="Cambria"/>
              </a:rPr>
              <a:t>Tenser Flow</a:t>
            </a:r>
          </a:p>
          <a:p>
            <a:pPr algn="l" marL="651510" indent="-325755" lvl="1">
              <a:lnSpc>
                <a:spcPts val="4320"/>
              </a:lnSpc>
            </a:pPr>
          </a:p>
          <a:p>
            <a:pPr algn="l" marL="651510" indent="-325755" lvl="1">
              <a:lnSpc>
                <a:spcPts val="4320"/>
              </a:lnSpc>
              <a:buFont typeface="Arial"/>
              <a:buChar char="•"/>
            </a:pPr>
            <a:r>
              <a:rPr lang="en-US" sz="3600">
                <a:solidFill>
                  <a:srgbClr val="000000"/>
                </a:solidFill>
                <a:latin typeface="Cambria"/>
                <a:ea typeface="Cambria"/>
                <a:cs typeface="Cambria"/>
                <a:sym typeface="Cambria"/>
              </a:rPr>
              <a:t>Python</a:t>
            </a:r>
          </a:p>
          <a:p>
            <a:pPr algn="l" marL="651510" indent="-325755" lvl="1">
              <a:lnSpc>
                <a:spcPts val="4320"/>
              </a:lnSpc>
            </a:pPr>
          </a:p>
          <a:p>
            <a:pPr algn="l" marL="651510" indent="-325755" lvl="1">
              <a:lnSpc>
                <a:spcPts val="4320"/>
              </a:lnSpc>
              <a:buFont typeface="Arial"/>
              <a:buChar char="•"/>
            </a:pPr>
            <a:r>
              <a:rPr lang="en-US" sz="3600">
                <a:solidFill>
                  <a:srgbClr val="000000"/>
                </a:solidFill>
                <a:latin typeface="Cambria"/>
                <a:ea typeface="Cambria"/>
                <a:cs typeface="Cambria"/>
                <a:sym typeface="Cambria"/>
              </a:rPr>
              <a:t>Azure</a:t>
            </a:r>
          </a:p>
          <a:p>
            <a:pPr algn="l" marL="651510" indent="-325755" lvl="1">
              <a:lnSpc>
                <a:spcPts val="4320"/>
              </a:lnSpc>
            </a:pPr>
          </a:p>
          <a:p>
            <a:pPr algn="l" marL="651510" indent="-325755" lvl="1">
              <a:lnSpc>
                <a:spcPts val="4320"/>
              </a:lnSpc>
            </a:pPr>
          </a:p>
          <a:p>
            <a:pPr algn="l" marL="651510" indent="-325755" lvl="1">
              <a:lnSpc>
                <a:spcPts val="4320"/>
              </a:lnSpc>
            </a:pPr>
          </a:p>
          <a:p>
            <a:pPr algn="l" marL="651510" indent="-325755" lvl="1">
              <a:lnSpc>
                <a:spcPts val="4320"/>
              </a:lnSpc>
            </a:pPr>
            <a:r>
              <a:rPr lang="en-US" sz="3600">
                <a:solidFill>
                  <a:srgbClr val="000000"/>
                </a:solidFill>
                <a:latin typeface="Arimo"/>
                <a:ea typeface="Arimo"/>
                <a:cs typeface="Arimo"/>
                <a:sym typeface="Arimo"/>
              </a:rPr>
              <a:t>​</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Freeform 10" id="10"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1" id="11"/>
          <p:cNvSpPr txBox="true"/>
          <p:nvPr/>
        </p:nvSpPr>
        <p:spPr>
          <a:xfrm rot="0">
            <a:off x="918084" y="772488"/>
            <a:ext cx="8952995" cy="804772"/>
          </a:xfrm>
          <a:prstGeom prst="rect">
            <a:avLst/>
          </a:prstGeom>
        </p:spPr>
        <p:txBody>
          <a:bodyPr anchor="t" rtlCol="false" tIns="0" lIns="0" bIns="0" rIns="0">
            <a:spAutoFit/>
          </a:bodyPr>
          <a:lstStyle/>
          <a:p>
            <a:pPr algn="l">
              <a:lnSpc>
                <a:spcPts val="5759"/>
              </a:lnSpc>
            </a:pPr>
            <a:r>
              <a:rPr lang="en-US" sz="4800" b="true">
                <a:solidFill>
                  <a:srgbClr val="002060"/>
                </a:solidFill>
                <a:latin typeface="Arimo Bold"/>
                <a:ea typeface="Arimo Bold"/>
                <a:cs typeface="Arimo Bold"/>
                <a:sym typeface="Arimo Bold"/>
              </a:rPr>
              <a:t>EVIDENCE OF COMPLETION</a:t>
            </a:r>
          </a:p>
        </p:txBody>
      </p:sp>
      <p:sp>
        <p:nvSpPr>
          <p:cNvPr name="TextBox 12" id="12"/>
          <p:cNvSpPr txBox="true"/>
          <p:nvPr/>
        </p:nvSpPr>
        <p:spPr>
          <a:xfrm rot="0">
            <a:off x="918084" y="772488"/>
            <a:ext cx="8952995" cy="804772"/>
          </a:xfrm>
          <a:prstGeom prst="rect">
            <a:avLst/>
          </a:prstGeom>
        </p:spPr>
        <p:txBody>
          <a:bodyPr anchor="t" rtlCol="false" tIns="0" lIns="0" bIns="0" rIns="0">
            <a:spAutoFit/>
          </a:bodyPr>
          <a:lstStyle/>
          <a:p>
            <a:pPr algn="l">
              <a:lnSpc>
                <a:spcPts val="5759"/>
              </a:lnSpc>
            </a:pPr>
            <a:r>
              <a:rPr lang="en-US" sz="4800" b="true">
                <a:solidFill>
                  <a:srgbClr val="002060"/>
                </a:solidFill>
                <a:latin typeface="Arimo Bold"/>
                <a:ea typeface="Arimo Bold"/>
                <a:cs typeface="Arimo Bold"/>
                <a:sym typeface="Arimo Bold"/>
              </a:rPr>
              <a:t>EVIDENCE OF COMPLETION</a:t>
            </a:r>
          </a:p>
        </p:txBody>
      </p:sp>
      <p:sp>
        <p:nvSpPr>
          <p:cNvPr name="TextBox 13" id="13"/>
          <p:cNvSpPr txBox="true"/>
          <p:nvPr/>
        </p:nvSpPr>
        <p:spPr>
          <a:xfrm rot="0">
            <a:off x="1136469" y="1421100"/>
            <a:ext cx="6871062" cy="989439"/>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Data sets</a:t>
            </a:r>
          </a:p>
          <a:p>
            <a:pPr algn="l">
              <a:lnSpc>
                <a:spcPts val="3600"/>
              </a:lnSpc>
            </a:pPr>
          </a:p>
        </p:txBody>
      </p:sp>
      <p:sp>
        <p:nvSpPr>
          <p:cNvPr name="TextBox 14" id="14"/>
          <p:cNvSpPr txBox="true"/>
          <p:nvPr/>
        </p:nvSpPr>
        <p:spPr>
          <a:xfrm rot="0">
            <a:off x="5184250" y="9759672"/>
            <a:ext cx="12030321"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5" id="15" descr="A screenshot of a computer program  Description automatically generated"/>
          <p:cNvSpPr/>
          <p:nvPr/>
        </p:nvSpPr>
        <p:spPr>
          <a:xfrm flipH="false" flipV="false" rot="0">
            <a:off x="833037" y="2973738"/>
            <a:ext cx="7381065" cy="4484823"/>
          </a:xfrm>
          <a:custGeom>
            <a:avLst/>
            <a:gdLst/>
            <a:ahLst/>
            <a:cxnLst/>
            <a:rect r="r" b="b" t="t" l="l"/>
            <a:pathLst>
              <a:path h="4484823" w="7381065">
                <a:moveTo>
                  <a:pt x="0" y="0"/>
                </a:moveTo>
                <a:lnTo>
                  <a:pt x="7381065" y="0"/>
                </a:lnTo>
                <a:lnTo>
                  <a:pt x="7381065" y="4484823"/>
                </a:lnTo>
                <a:lnTo>
                  <a:pt x="0" y="4484823"/>
                </a:lnTo>
                <a:lnTo>
                  <a:pt x="0" y="0"/>
                </a:lnTo>
                <a:close/>
              </a:path>
            </a:pathLst>
          </a:custGeom>
          <a:blipFill>
            <a:blip r:embed="rId4"/>
            <a:stretch>
              <a:fillRect l="0" t="-1430" r="0" b="-1430"/>
            </a:stretch>
          </a:blipFill>
        </p:spPr>
      </p:sp>
      <p:sp>
        <p:nvSpPr>
          <p:cNvPr name="Freeform 16" id="16" descr="A screenshot of a computer  Description automatically generated"/>
          <p:cNvSpPr/>
          <p:nvPr/>
        </p:nvSpPr>
        <p:spPr>
          <a:xfrm flipH="false" flipV="false" rot="0">
            <a:off x="9144000" y="2780007"/>
            <a:ext cx="7177653" cy="4465450"/>
          </a:xfrm>
          <a:custGeom>
            <a:avLst/>
            <a:gdLst/>
            <a:ahLst/>
            <a:cxnLst/>
            <a:rect r="r" b="b" t="t" l="l"/>
            <a:pathLst>
              <a:path h="4465450" w="7177653">
                <a:moveTo>
                  <a:pt x="0" y="0"/>
                </a:moveTo>
                <a:lnTo>
                  <a:pt x="7177653" y="0"/>
                </a:lnTo>
                <a:lnTo>
                  <a:pt x="7177653" y="4465450"/>
                </a:lnTo>
                <a:lnTo>
                  <a:pt x="0" y="4465450"/>
                </a:lnTo>
                <a:lnTo>
                  <a:pt x="0" y="0"/>
                </a:lnTo>
                <a:close/>
              </a:path>
            </a:pathLst>
          </a:custGeom>
          <a:blipFill>
            <a:blip r:embed="rId5"/>
            <a:stretch>
              <a:fillRect l="0" t="-224" r="0" b="-224"/>
            </a:stretch>
          </a:blipFill>
        </p:spPr>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TextBox 11" id="11"/>
          <p:cNvSpPr txBox="true"/>
          <p:nvPr/>
        </p:nvSpPr>
        <p:spPr>
          <a:xfrm rot="0">
            <a:off x="578272" y="344169"/>
            <a:ext cx="4863252" cy="804772"/>
          </a:xfrm>
          <a:prstGeom prst="rect">
            <a:avLst/>
          </a:prstGeom>
        </p:spPr>
        <p:txBody>
          <a:bodyPr anchor="t" rtlCol="false" tIns="0" lIns="0" bIns="0" rIns="0">
            <a:spAutoFit/>
          </a:bodyPr>
          <a:lstStyle/>
          <a:p>
            <a:pPr algn="l">
              <a:lnSpc>
                <a:spcPts val="5759"/>
              </a:lnSpc>
            </a:pPr>
            <a:r>
              <a:rPr lang="en-US" sz="4800" b="true">
                <a:solidFill>
                  <a:srgbClr val="002060"/>
                </a:solidFill>
                <a:latin typeface="Arimo Bold"/>
                <a:ea typeface="Arimo Bold"/>
                <a:cs typeface="Arimo Bold"/>
                <a:sym typeface="Arimo Bold"/>
              </a:rPr>
              <a:t>Import Libraries</a:t>
            </a:r>
          </a:p>
        </p:txBody>
      </p:sp>
      <p:sp>
        <p:nvSpPr>
          <p:cNvPr name="Freeform 12" id="12"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Freeform 13" id="13"/>
          <p:cNvSpPr/>
          <p:nvPr/>
        </p:nvSpPr>
        <p:spPr>
          <a:xfrm flipH="false" flipV="false" rot="0">
            <a:off x="936000" y="2718000"/>
            <a:ext cx="6075009" cy="3870006"/>
          </a:xfrm>
          <a:custGeom>
            <a:avLst/>
            <a:gdLst/>
            <a:ahLst/>
            <a:cxnLst/>
            <a:rect r="r" b="b" t="t" l="l"/>
            <a:pathLst>
              <a:path h="3870006" w="6075009">
                <a:moveTo>
                  <a:pt x="0" y="0"/>
                </a:moveTo>
                <a:lnTo>
                  <a:pt x="6075009" y="0"/>
                </a:lnTo>
                <a:lnTo>
                  <a:pt x="6075009" y="3870006"/>
                </a:lnTo>
                <a:lnTo>
                  <a:pt x="0" y="3870006"/>
                </a:lnTo>
                <a:lnTo>
                  <a:pt x="0" y="0"/>
                </a:lnTo>
                <a:close/>
              </a:path>
            </a:pathLst>
          </a:custGeom>
          <a:blipFill>
            <a:blip r:embed="rId4"/>
            <a:stretch>
              <a:fillRect l="-104" t="-4761" r="-6518" b="153"/>
            </a:stretch>
          </a:blipFill>
        </p:spPr>
      </p:sp>
      <p:sp>
        <p:nvSpPr>
          <p:cNvPr name="Freeform 14" id="14" descr="A screenshot of a computer program  Description automatically generated"/>
          <p:cNvSpPr/>
          <p:nvPr/>
        </p:nvSpPr>
        <p:spPr>
          <a:xfrm flipH="false" flipV="false" rot="0">
            <a:off x="8356107" y="3034737"/>
            <a:ext cx="7767000" cy="3889857"/>
          </a:xfrm>
          <a:custGeom>
            <a:avLst/>
            <a:gdLst/>
            <a:ahLst/>
            <a:cxnLst/>
            <a:rect r="r" b="b" t="t" l="l"/>
            <a:pathLst>
              <a:path h="3889857" w="7767000">
                <a:moveTo>
                  <a:pt x="0" y="0"/>
                </a:moveTo>
                <a:lnTo>
                  <a:pt x="7767000" y="0"/>
                </a:lnTo>
                <a:lnTo>
                  <a:pt x="7767000" y="3889857"/>
                </a:lnTo>
                <a:lnTo>
                  <a:pt x="0" y="3889857"/>
                </a:lnTo>
                <a:lnTo>
                  <a:pt x="0" y="0"/>
                </a:lnTo>
                <a:close/>
              </a:path>
            </a:pathLst>
          </a:custGeom>
          <a:blipFill>
            <a:blip r:embed="rId5"/>
            <a:stretch>
              <a:fillRect l="-160" t="0" r="-160" b="0"/>
            </a:stretch>
          </a:blipFill>
        </p:spPr>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Freeform 10" id="10"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1" id="11"/>
          <p:cNvSpPr txBox="true"/>
          <p:nvPr/>
        </p:nvSpPr>
        <p:spPr>
          <a:xfrm rot="0">
            <a:off x="1136469" y="1180218"/>
            <a:ext cx="6871062" cy="527775"/>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Model Accuracy</a:t>
            </a:r>
          </a:p>
        </p:txBody>
      </p:sp>
      <p:sp>
        <p:nvSpPr>
          <p:cNvPr name="TextBox 12" id="12"/>
          <p:cNvSpPr txBox="true"/>
          <p:nvPr/>
        </p:nvSpPr>
        <p:spPr>
          <a:xfrm rot="0">
            <a:off x="4957638" y="9559593"/>
            <a:ext cx="12030321"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3" id="13" descr="A screenshot of a computer  Description automatically generated"/>
          <p:cNvSpPr/>
          <p:nvPr/>
        </p:nvSpPr>
        <p:spPr>
          <a:xfrm flipH="false" flipV="false" rot="0">
            <a:off x="1040855" y="2942605"/>
            <a:ext cx="9027000" cy="4816575"/>
          </a:xfrm>
          <a:custGeom>
            <a:avLst/>
            <a:gdLst/>
            <a:ahLst/>
            <a:cxnLst/>
            <a:rect r="r" b="b" t="t" l="l"/>
            <a:pathLst>
              <a:path h="4816575" w="9027000">
                <a:moveTo>
                  <a:pt x="0" y="0"/>
                </a:moveTo>
                <a:lnTo>
                  <a:pt x="9026999" y="0"/>
                </a:lnTo>
                <a:lnTo>
                  <a:pt x="9026999" y="4816575"/>
                </a:lnTo>
                <a:lnTo>
                  <a:pt x="0" y="4816575"/>
                </a:lnTo>
                <a:lnTo>
                  <a:pt x="0" y="0"/>
                </a:lnTo>
                <a:close/>
              </a:path>
            </a:pathLst>
          </a:custGeom>
          <a:blipFill>
            <a:blip r:embed="rId4"/>
            <a:stretch>
              <a:fillRect l="-3026" t="0" r="-3026" b="0"/>
            </a:stretch>
          </a:blipFill>
        </p:spPr>
      </p:sp>
      <p:sp>
        <p:nvSpPr>
          <p:cNvPr name="Freeform 14" id="14" descr="A screenshot of a computer  Description automatically generated"/>
          <p:cNvSpPr/>
          <p:nvPr/>
        </p:nvSpPr>
        <p:spPr>
          <a:xfrm flipH="false" flipV="false" rot="0">
            <a:off x="10561200" y="3679034"/>
            <a:ext cx="6273000" cy="3933000"/>
          </a:xfrm>
          <a:custGeom>
            <a:avLst/>
            <a:gdLst/>
            <a:ahLst/>
            <a:cxnLst/>
            <a:rect r="r" b="b" t="t" l="l"/>
            <a:pathLst>
              <a:path h="3933000" w="6273000">
                <a:moveTo>
                  <a:pt x="0" y="0"/>
                </a:moveTo>
                <a:lnTo>
                  <a:pt x="6273000" y="0"/>
                </a:lnTo>
                <a:lnTo>
                  <a:pt x="6273000" y="3933000"/>
                </a:lnTo>
                <a:lnTo>
                  <a:pt x="0" y="3933000"/>
                </a:lnTo>
                <a:lnTo>
                  <a:pt x="0" y="0"/>
                </a:lnTo>
                <a:close/>
              </a:path>
            </a:pathLst>
          </a:custGeom>
          <a:blipFill>
            <a:blip r:embed="rId5"/>
            <a:stretch>
              <a:fillRect l="-157" t="0" r="-157"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sp>
        <p:nvSpPr>
          <p:cNvPr name="TextBox 5" id="5"/>
          <p:cNvSpPr txBox="true"/>
          <p:nvPr/>
        </p:nvSpPr>
        <p:spPr>
          <a:xfrm rot="0">
            <a:off x="1319136" y="4138977"/>
            <a:ext cx="7268562" cy="3768060"/>
          </a:xfrm>
          <a:prstGeom prst="rect">
            <a:avLst/>
          </a:prstGeom>
        </p:spPr>
        <p:txBody>
          <a:bodyPr anchor="t" rtlCol="false" tIns="0" lIns="0" bIns="0" rIns="0">
            <a:spAutoFit/>
          </a:bodyPr>
          <a:lstStyle/>
          <a:p>
            <a:pPr algn="l">
              <a:lnSpc>
                <a:spcPts val="9720"/>
              </a:lnSpc>
            </a:pPr>
            <a:r>
              <a:rPr lang="en-US" sz="8100" b="true">
                <a:solidFill>
                  <a:srgbClr val="808080"/>
                </a:solidFill>
                <a:latin typeface="Arimo Bold"/>
                <a:ea typeface="Arimo Bold"/>
                <a:cs typeface="Arimo Bold"/>
                <a:sym typeface="Arimo Bold"/>
              </a:rPr>
              <a:t>04</a:t>
            </a:r>
          </a:p>
          <a:p>
            <a:pPr algn="l">
              <a:lnSpc>
                <a:spcPts val="9720"/>
              </a:lnSpc>
            </a:pPr>
            <a:r>
              <a:rPr lang="en-US" sz="8100" b="true">
                <a:solidFill>
                  <a:srgbClr val="002060"/>
                </a:solidFill>
                <a:latin typeface="Arimo Bold"/>
                <a:ea typeface="Arimo Bold"/>
                <a:cs typeface="Arimo Bold"/>
                <a:sym typeface="Arimo Bold"/>
              </a:rPr>
              <a:t>SYSTEM </a:t>
            </a:r>
          </a:p>
          <a:p>
            <a:pPr algn="l">
              <a:lnSpc>
                <a:spcPts val="9720"/>
              </a:lnSpc>
            </a:pPr>
            <a:r>
              <a:rPr lang="en-US" sz="8100" b="true">
                <a:solidFill>
                  <a:srgbClr val="002060"/>
                </a:solidFill>
                <a:latin typeface="Arimo Bold"/>
                <a:ea typeface="Arimo Bold"/>
                <a:cs typeface="Arimo Bold"/>
                <a:sym typeface="Arimo Bold"/>
              </a:rPr>
              <a:t>OVERVIEW</a:t>
            </a:r>
          </a:p>
        </p:txBody>
      </p:sp>
      <p:sp>
        <p:nvSpPr>
          <p:cNvPr name="Freeform 6" id="6"/>
          <p:cNvSpPr/>
          <p:nvPr/>
        </p:nvSpPr>
        <p:spPr>
          <a:xfrm flipH="false" flipV="false" rot="0">
            <a:off x="4065969" y="-7275820"/>
            <a:ext cx="18910898" cy="21937097"/>
          </a:xfrm>
          <a:custGeom>
            <a:avLst/>
            <a:gdLst/>
            <a:ahLst/>
            <a:cxnLst/>
            <a:rect r="r" b="b" t="t" l="l"/>
            <a:pathLst>
              <a:path h="21937097" w="18910898">
                <a:moveTo>
                  <a:pt x="0" y="0"/>
                </a:moveTo>
                <a:lnTo>
                  <a:pt x="18910898" y="0"/>
                </a:lnTo>
                <a:lnTo>
                  <a:pt x="18910898" y="21937097"/>
                </a:lnTo>
                <a:lnTo>
                  <a:pt x="0" y="219370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1138300" y="1093095"/>
            <a:ext cx="6191148"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Arimo Bold"/>
                <a:ea typeface="Arimo Bold"/>
                <a:cs typeface="Arimo Bold"/>
                <a:sym typeface="Arimo Bold"/>
              </a:rPr>
              <a:t>Output</a:t>
            </a:r>
            <a:r>
              <a:rPr lang="en-US" sz="2700">
                <a:solidFill>
                  <a:srgbClr val="000000"/>
                </a:solidFill>
                <a:latin typeface="Arimo"/>
                <a:ea typeface="Arimo"/>
                <a:cs typeface="Arimo"/>
                <a:sym typeface="Arimo"/>
              </a:rPr>
              <a:t> </a:t>
            </a:r>
          </a:p>
        </p:txBody>
      </p:sp>
      <p:sp>
        <p:nvSpPr>
          <p:cNvPr name="Freeform 11" id="11"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2" id="12"/>
          <p:cNvSpPr txBox="true"/>
          <p:nvPr/>
        </p:nvSpPr>
        <p:spPr>
          <a:xfrm rot="0">
            <a:off x="5398936" y="9759672"/>
            <a:ext cx="12030321"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Freeform 13" id="13" descr="A screenshot of a computer program  Description automatically generated"/>
          <p:cNvSpPr/>
          <p:nvPr/>
        </p:nvSpPr>
        <p:spPr>
          <a:xfrm flipH="false" flipV="false" rot="0">
            <a:off x="346456" y="3258993"/>
            <a:ext cx="8523000" cy="4251432"/>
          </a:xfrm>
          <a:custGeom>
            <a:avLst/>
            <a:gdLst/>
            <a:ahLst/>
            <a:cxnLst/>
            <a:rect r="r" b="b" t="t" l="l"/>
            <a:pathLst>
              <a:path h="4251432" w="8523000">
                <a:moveTo>
                  <a:pt x="0" y="0"/>
                </a:moveTo>
                <a:lnTo>
                  <a:pt x="8523000" y="0"/>
                </a:lnTo>
                <a:lnTo>
                  <a:pt x="8523000" y="4251432"/>
                </a:lnTo>
                <a:lnTo>
                  <a:pt x="0" y="4251432"/>
                </a:lnTo>
                <a:lnTo>
                  <a:pt x="0" y="0"/>
                </a:lnTo>
                <a:close/>
              </a:path>
            </a:pathLst>
          </a:custGeom>
          <a:blipFill>
            <a:blip r:embed="rId4"/>
            <a:stretch>
              <a:fillRect l="0" t="-353" r="0" b="-353"/>
            </a:stretch>
          </a:blipFill>
        </p:spPr>
      </p:sp>
      <p:sp>
        <p:nvSpPr>
          <p:cNvPr name="Freeform 14" id="14" descr="A screenshot of a computer  Description automatically generated"/>
          <p:cNvSpPr/>
          <p:nvPr/>
        </p:nvSpPr>
        <p:spPr>
          <a:xfrm flipH="false" flipV="false" rot="0">
            <a:off x="9370266" y="3057434"/>
            <a:ext cx="7335000" cy="4581000"/>
          </a:xfrm>
          <a:custGeom>
            <a:avLst/>
            <a:gdLst/>
            <a:ahLst/>
            <a:cxnLst/>
            <a:rect r="r" b="b" t="t" l="l"/>
            <a:pathLst>
              <a:path h="4581000" w="7335000">
                <a:moveTo>
                  <a:pt x="0" y="0"/>
                </a:moveTo>
                <a:lnTo>
                  <a:pt x="7335000" y="0"/>
                </a:lnTo>
                <a:lnTo>
                  <a:pt x="7335000" y="4581000"/>
                </a:lnTo>
                <a:lnTo>
                  <a:pt x="0" y="4581000"/>
                </a:lnTo>
                <a:lnTo>
                  <a:pt x="0" y="0"/>
                </a:lnTo>
                <a:close/>
              </a:path>
            </a:pathLst>
          </a:custGeom>
          <a:blipFill>
            <a:blip r:embed="rId5"/>
            <a:stretch>
              <a:fillRect l="0" t="-36" r="0" b="-36"/>
            </a:stretch>
          </a:blipFill>
        </p:spPr>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Freeform 10" id="10"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1" id="11"/>
          <p:cNvSpPr txBox="true"/>
          <p:nvPr/>
        </p:nvSpPr>
        <p:spPr>
          <a:xfrm rot="0">
            <a:off x="888534" y="773421"/>
            <a:ext cx="11670453" cy="804772"/>
          </a:xfrm>
          <a:prstGeom prst="rect">
            <a:avLst/>
          </a:prstGeom>
        </p:spPr>
        <p:txBody>
          <a:bodyPr anchor="t" rtlCol="false" tIns="0" lIns="0" bIns="0" rIns="0">
            <a:spAutoFit/>
          </a:bodyPr>
          <a:lstStyle/>
          <a:p>
            <a:pPr algn="ctr">
              <a:lnSpc>
                <a:spcPts val="5759"/>
              </a:lnSpc>
            </a:pPr>
            <a:r>
              <a:rPr lang="en-US" b="true" sz="4800">
                <a:solidFill>
                  <a:srgbClr val="002060"/>
                </a:solidFill>
                <a:latin typeface="Arimo Bold"/>
                <a:ea typeface="Arimo Bold"/>
                <a:cs typeface="Arimo Bold"/>
                <a:sym typeface="Arimo Bold"/>
              </a:rPr>
              <a:t>COMPONENT SPECIFIC REQUIREMENTS </a:t>
            </a:r>
          </a:p>
        </p:txBody>
      </p:sp>
      <p:grpSp>
        <p:nvGrpSpPr>
          <p:cNvPr name="Group 12" id="12"/>
          <p:cNvGrpSpPr/>
          <p:nvPr/>
        </p:nvGrpSpPr>
        <p:grpSpPr>
          <a:xfrm rot="0">
            <a:off x="2568522" y="3237834"/>
            <a:ext cx="11303788" cy="5385016"/>
            <a:chOff x="0" y="0"/>
            <a:chExt cx="15071718" cy="7180022"/>
          </a:xfrm>
        </p:grpSpPr>
        <p:sp>
          <p:nvSpPr>
            <p:cNvPr name="Freeform 13" id="13"/>
            <p:cNvSpPr/>
            <p:nvPr/>
          </p:nvSpPr>
          <p:spPr>
            <a:xfrm flipH="false" flipV="false" rot="0">
              <a:off x="25400" y="25400"/>
              <a:ext cx="15020925" cy="7129272"/>
            </a:xfrm>
            <a:custGeom>
              <a:avLst/>
              <a:gdLst/>
              <a:ahLst/>
              <a:cxnLst/>
              <a:rect r="r" b="b" t="t" l="l"/>
              <a:pathLst>
                <a:path h="7129272" w="15020925">
                  <a:moveTo>
                    <a:pt x="0" y="0"/>
                  </a:moveTo>
                  <a:lnTo>
                    <a:pt x="15020925" y="0"/>
                  </a:lnTo>
                  <a:lnTo>
                    <a:pt x="15020925" y="7129272"/>
                  </a:lnTo>
                  <a:lnTo>
                    <a:pt x="0" y="7129272"/>
                  </a:lnTo>
                  <a:close/>
                </a:path>
              </a:pathLst>
            </a:custGeom>
            <a:solidFill>
              <a:srgbClr val="FFFFFF"/>
            </a:solidFill>
          </p:spPr>
        </p:sp>
        <p:sp>
          <p:nvSpPr>
            <p:cNvPr name="Freeform 14" id="14"/>
            <p:cNvSpPr/>
            <p:nvPr/>
          </p:nvSpPr>
          <p:spPr>
            <a:xfrm flipH="false" flipV="false" rot="0">
              <a:off x="0" y="0"/>
              <a:ext cx="15071725" cy="7180072"/>
            </a:xfrm>
            <a:custGeom>
              <a:avLst/>
              <a:gdLst/>
              <a:ahLst/>
              <a:cxnLst/>
              <a:rect r="r" b="b" t="t" l="l"/>
              <a:pathLst>
                <a:path h="7180072" w="15071725">
                  <a:moveTo>
                    <a:pt x="25400" y="0"/>
                  </a:moveTo>
                  <a:lnTo>
                    <a:pt x="15046325" y="0"/>
                  </a:lnTo>
                  <a:cubicBezTo>
                    <a:pt x="15060295" y="0"/>
                    <a:pt x="15071725" y="11430"/>
                    <a:pt x="15071725" y="25400"/>
                  </a:cubicBezTo>
                  <a:lnTo>
                    <a:pt x="15071725" y="7154672"/>
                  </a:lnTo>
                  <a:cubicBezTo>
                    <a:pt x="15071725" y="7168642"/>
                    <a:pt x="15060295" y="7180072"/>
                    <a:pt x="15046325" y="7180072"/>
                  </a:cubicBezTo>
                  <a:lnTo>
                    <a:pt x="25400" y="7180072"/>
                  </a:lnTo>
                  <a:cubicBezTo>
                    <a:pt x="11430" y="7180072"/>
                    <a:pt x="0" y="7168642"/>
                    <a:pt x="0" y="7154672"/>
                  </a:cubicBezTo>
                  <a:lnTo>
                    <a:pt x="0" y="25400"/>
                  </a:lnTo>
                  <a:cubicBezTo>
                    <a:pt x="0" y="11430"/>
                    <a:pt x="11430" y="0"/>
                    <a:pt x="25400" y="0"/>
                  </a:cubicBezTo>
                  <a:moveTo>
                    <a:pt x="25400" y="50800"/>
                  </a:moveTo>
                  <a:lnTo>
                    <a:pt x="25400" y="25400"/>
                  </a:lnTo>
                  <a:lnTo>
                    <a:pt x="50800" y="25400"/>
                  </a:lnTo>
                  <a:lnTo>
                    <a:pt x="50800" y="7154672"/>
                  </a:lnTo>
                  <a:lnTo>
                    <a:pt x="25400" y="7154672"/>
                  </a:lnTo>
                  <a:lnTo>
                    <a:pt x="25400" y="7129272"/>
                  </a:lnTo>
                  <a:lnTo>
                    <a:pt x="15046325" y="7129272"/>
                  </a:lnTo>
                  <a:lnTo>
                    <a:pt x="15046325" y="7154672"/>
                  </a:lnTo>
                  <a:lnTo>
                    <a:pt x="15020925" y="7154672"/>
                  </a:lnTo>
                  <a:lnTo>
                    <a:pt x="15020925" y="25400"/>
                  </a:lnTo>
                  <a:lnTo>
                    <a:pt x="15046325" y="25400"/>
                  </a:lnTo>
                  <a:lnTo>
                    <a:pt x="15046325" y="50800"/>
                  </a:lnTo>
                  <a:lnTo>
                    <a:pt x="25400" y="50800"/>
                  </a:lnTo>
                  <a:close/>
                </a:path>
              </a:pathLst>
            </a:custGeom>
            <a:solidFill>
              <a:srgbClr val="022B52"/>
            </a:solidFill>
          </p:spPr>
        </p:sp>
      </p:grpSp>
      <p:grpSp>
        <p:nvGrpSpPr>
          <p:cNvPr name="Group 15" id="15"/>
          <p:cNvGrpSpPr/>
          <p:nvPr/>
        </p:nvGrpSpPr>
        <p:grpSpPr>
          <a:xfrm rot="0">
            <a:off x="3358682" y="2563658"/>
            <a:ext cx="6284816" cy="1386453"/>
            <a:chOff x="0" y="0"/>
            <a:chExt cx="8379754" cy="1848604"/>
          </a:xfrm>
        </p:grpSpPr>
        <p:sp>
          <p:nvSpPr>
            <p:cNvPr name="Freeform 16" id="16"/>
            <p:cNvSpPr/>
            <p:nvPr/>
          </p:nvSpPr>
          <p:spPr>
            <a:xfrm flipH="false" flipV="false" rot="0">
              <a:off x="25400" y="25400"/>
              <a:ext cx="8328914" cy="1797812"/>
            </a:xfrm>
            <a:custGeom>
              <a:avLst/>
              <a:gdLst/>
              <a:ahLst/>
              <a:cxnLst/>
              <a:rect r="r" b="b" t="t" l="l"/>
              <a:pathLst>
                <a:path h="1797812" w="8328914">
                  <a:moveTo>
                    <a:pt x="0" y="299593"/>
                  </a:moveTo>
                  <a:cubicBezTo>
                    <a:pt x="0" y="134112"/>
                    <a:pt x="137160" y="0"/>
                    <a:pt x="306197" y="0"/>
                  </a:cubicBezTo>
                  <a:lnTo>
                    <a:pt x="8022717" y="0"/>
                  </a:lnTo>
                  <a:cubicBezTo>
                    <a:pt x="8191881" y="0"/>
                    <a:pt x="8328914" y="134112"/>
                    <a:pt x="8328914" y="299593"/>
                  </a:cubicBezTo>
                  <a:lnTo>
                    <a:pt x="8328914" y="1498092"/>
                  </a:lnTo>
                  <a:cubicBezTo>
                    <a:pt x="8328914" y="1663573"/>
                    <a:pt x="8191753" y="1797685"/>
                    <a:pt x="8022717" y="1797685"/>
                  </a:cubicBezTo>
                  <a:lnTo>
                    <a:pt x="306197" y="1797685"/>
                  </a:lnTo>
                  <a:cubicBezTo>
                    <a:pt x="137160" y="1797812"/>
                    <a:pt x="0" y="1663700"/>
                    <a:pt x="0" y="1498219"/>
                  </a:cubicBezTo>
                  <a:close/>
                </a:path>
              </a:pathLst>
            </a:custGeom>
            <a:solidFill>
              <a:srgbClr val="002060"/>
            </a:solidFill>
          </p:spPr>
        </p:sp>
        <p:sp>
          <p:nvSpPr>
            <p:cNvPr name="Freeform 17" id="17"/>
            <p:cNvSpPr/>
            <p:nvPr/>
          </p:nvSpPr>
          <p:spPr>
            <a:xfrm flipH="false" flipV="false" rot="0">
              <a:off x="0" y="0"/>
              <a:ext cx="8379714" cy="1848612"/>
            </a:xfrm>
            <a:custGeom>
              <a:avLst/>
              <a:gdLst/>
              <a:ahLst/>
              <a:cxnLst/>
              <a:rect r="r" b="b" t="t" l="l"/>
              <a:pathLst>
                <a:path h="1848612" w="8379714">
                  <a:moveTo>
                    <a:pt x="0" y="324993"/>
                  </a:moveTo>
                  <a:cubicBezTo>
                    <a:pt x="0" y="145034"/>
                    <a:pt x="148971" y="0"/>
                    <a:pt x="331597" y="0"/>
                  </a:cubicBezTo>
                  <a:lnTo>
                    <a:pt x="8048117" y="0"/>
                  </a:lnTo>
                  <a:lnTo>
                    <a:pt x="8048117" y="25400"/>
                  </a:lnTo>
                  <a:lnTo>
                    <a:pt x="8048117" y="0"/>
                  </a:lnTo>
                  <a:cubicBezTo>
                    <a:pt x="8230743" y="0"/>
                    <a:pt x="8379714" y="145034"/>
                    <a:pt x="8379714" y="324993"/>
                  </a:cubicBezTo>
                  <a:lnTo>
                    <a:pt x="8354314" y="324993"/>
                  </a:lnTo>
                  <a:lnTo>
                    <a:pt x="8379714" y="324993"/>
                  </a:lnTo>
                  <a:lnTo>
                    <a:pt x="8379714" y="1523492"/>
                  </a:lnTo>
                  <a:lnTo>
                    <a:pt x="8354314" y="1523492"/>
                  </a:lnTo>
                  <a:lnTo>
                    <a:pt x="8379714" y="1523492"/>
                  </a:lnTo>
                  <a:cubicBezTo>
                    <a:pt x="8379714" y="1703578"/>
                    <a:pt x="8230743" y="1848485"/>
                    <a:pt x="8048117" y="1848485"/>
                  </a:cubicBezTo>
                  <a:lnTo>
                    <a:pt x="8048117" y="1823085"/>
                  </a:lnTo>
                  <a:lnTo>
                    <a:pt x="8048117" y="1848485"/>
                  </a:lnTo>
                  <a:lnTo>
                    <a:pt x="331597" y="1848485"/>
                  </a:lnTo>
                  <a:lnTo>
                    <a:pt x="331597" y="1823085"/>
                  </a:lnTo>
                  <a:lnTo>
                    <a:pt x="331597" y="1848485"/>
                  </a:lnTo>
                  <a:cubicBezTo>
                    <a:pt x="148971" y="1848612"/>
                    <a:pt x="0" y="1703578"/>
                    <a:pt x="0" y="1523619"/>
                  </a:cubicBezTo>
                  <a:lnTo>
                    <a:pt x="0" y="324993"/>
                  </a:lnTo>
                  <a:lnTo>
                    <a:pt x="25400" y="324993"/>
                  </a:lnTo>
                  <a:lnTo>
                    <a:pt x="0" y="324993"/>
                  </a:lnTo>
                  <a:moveTo>
                    <a:pt x="50800" y="324993"/>
                  </a:moveTo>
                  <a:lnTo>
                    <a:pt x="50800" y="1523492"/>
                  </a:lnTo>
                  <a:lnTo>
                    <a:pt x="25400" y="1523492"/>
                  </a:lnTo>
                  <a:lnTo>
                    <a:pt x="50800" y="1523492"/>
                  </a:lnTo>
                  <a:cubicBezTo>
                    <a:pt x="50800" y="1674495"/>
                    <a:pt x="176022" y="1797685"/>
                    <a:pt x="331597" y="1797685"/>
                  </a:cubicBezTo>
                  <a:lnTo>
                    <a:pt x="8048117" y="1797685"/>
                  </a:lnTo>
                  <a:cubicBezTo>
                    <a:pt x="8203692" y="1797685"/>
                    <a:pt x="8328914" y="1674368"/>
                    <a:pt x="8328914" y="1523492"/>
                  </a:cubicBezTo>
                  <a:lnTo>
                    <a:pt x="8328914" y="324993"/>
                  </a:lnTo>
                  <a:cubicBezTo>
                    <a:pt x="8328914" y="174117"/>
                    <a:pt x="8203692" y="50800"/>
                    <a:pt x="8048117" y="50800"/>
                  </a:cubicBezTo>
                  <a:lnTo>
                    <a:pt x="331597" y="50800"/>
                  </a:lnTo>
                  <a:lnTo>
                    <a:pt x="331597" y="25400"/>
                  </a:lnTo>
                  <a:lnTo>
                    <a:pt x="331597" y="50800"/>
                  </a:lnTo>
                  <a:cubicBezTo>
                    <a:pt x="176022" y="50800"/>
                    <a:pt x="50800" y="174117"/>
                    <a:pt x="50800" y="324993"/>
                  </a:cubicBezTo>
                  <a:close/>
                </a:path>
              </a:pathLst>
            </a:custGeom>
            <a:solidFill>
              <a:srgbClr val="022B52"/>
            </a:solidFill>
          </p:spPr>
        </p:sp>
      </p:grpSp>
      <p:sp>
        <p:nvSpPr>
          <p:cNvPr name="TextBox 18" id="18"/>
          <p:cNvSpPr txBox="true"/>
          <p:nvPr/>
        </p:nvSpPr>
        <p:spPr>
          <a:xfrm rot="0">
            <a:off x="3933963" y="2927779"/>
            <a:ext cx="5134250" cy="629633"/>
          </a:xfrm>
          <a:prstGeom prst="rect">
            <a:avLst/>
          </a:prstGeom>
        </p:spPr>
        <p:txBody>
          <a:bodyPr anchor="t" rtlCol="false" tIns="0" lIns="0" bIns="0" rIns="0">
            <a:spAutoFit/>
          </a:bodyPr>
          <a:lstStyle/>
          <a:p>
            <a:pPr algn="l">
              <a:lnSpc>
                <a:spcPts val="4320"/>
              </a:lnSpc>
            </a:pPr>
            <a:r>
              <a:rPr lang="en-US" sz="3600">
                <a:solidFill>
                  <a:srgbClr val="FFFFFF"/>
                </a:solidFill>
                <a:latin typeface="Arimo"/>
                <a:ea typeface="Arimo"/>
                <a:cs typeface="Arimo"/>
                <a:sym typeface="Arimo"/>
              </a:rPr>
              <a:t>Functional Requirements</a:t>
            </a:r>
          </a:p>
        </p:txBody>
      </p:sp>
      <p:sp>
        <p:nvSpPr>
          <p:cNvPr name="TextBox 19" id="19"/>
          <p:cNvSpPr txBox="true"/>
          <p:nvPr/>
        </p:nvSpPr>
        <p:spPr>
          <a:xfrm rot="0">
            <a:off x="3469172" y="4278522"/>
            <a:ext cx="12208014" cy="3496446"/>
          </a:xfrm>
          <a:prstGeom prst="rect">
            <a:avLst/>
          </a:prstGeom>
        </p:spPr>
        <p:txBody>
          <a:bodyPr anchor="t" rtlCol="false" tIns="0" lIns="0" bIns="0" rIns="0">
            <a:spAutoFit/>
          </a:bodyPr>
          <a:lstStyle/>
          <a:p>
            <a:pPr algn="l" marL="651510" indent="-325755" lvl="1">
              <a:lnSpc>
                <a:spcPts val="6480"/>
              </a:lnSpc>
              <a:buFont typeface="Arial"/>
              <a:buChar char="•"/>
            </a:pPr>
            <a:r>
              <a:rPr lang="en-US" sz="3600">
                <a:solidFill>
                  <a:srgbClr val="000000"/>
                </a:solidFill>
                <a:latin typeface="Arimo"/>
                <a:ea typeface="Arimo"/>
                <a:cs typeface="Arimo"/>
                <a:sym typeface="Arimo"/>
              </a:rPr>
              <a:t>Feedback Classification</a:t>
            </a:r>
          </a:p>
          <a:p>
            <a:pPr algn="l" marL="651510" indent="-325755" lvl="1">
              <a:lnSpc>
                <a:spcPts val="6480"/>
              </a:lnSpc>
              <a:buFont typeface="Arial"/>
              <a:buChar char="•"/>
            </a:pPr>
            <a:r>
              <a:rPr lang="en-US" sz="3600">
                <a:solidFill>
                  <a:srgbClr val="000000"/>
                </a:solidFill>
                <a:latin typeface="Arimo"/>
                <a:ea typeface="Arimo"/>
                <a:cs typeface="Arimo"/>
                <a:sym typeface="Arimo"/>
              </a:rPr>
              <a:t>Object Detection</a:t>
            </a:r>
          </a:p>
          <a:p>
            <a:pPr algn="l" marL="651510" indent="-325755" lvl="1">
              <a:lnSpc>
                <a:spcPts val="6480"/>
              </a:lnSpc>
              <a:buFont typeface="Arial"/>
              <a:buChar char="•"/>
            </a:pPr>
            <a:r>
              <a:rPr lang="en-US" sz="3600">
                <a:solidFill>
                  <a:srgbClr val="000000"/>
                </a:solidFill>
                <a:latin typeface="Arimo"/>
                <a:ea typeface="Arimo"/>
                <a:cs typeface="Arimo"/>
                <a:sym typeface="Arimo"/>
              </a:rPr>
              <a:t>Enhanced Data Filtering</a:t>
            </a:r>
          </a:p>
          <a:p>
            <a:pPr algn="l" marL="651510" indent="-325755" lvl="1">
              <a:lnSpc>
                <a:spcPts val="6480"/>
              </a:lnSpc>
              <a:buFont typeface="Arial"/>
              <a:buChar char="•"/>
            </a:pPr>
            <a:r>
              <a:rPr lang="en-US" sz="3600">
                <a:solidFill>
                  <a:srgbClr val="000000"/>
                </a:solidFill>
                <a:latin typeface="Arimo"/>
                <a:ea typeface="Arimo"/>
                <a:cs typeface="Arimo"/>
                <a:sym typeface="Arimo"/>
              </a:rPr>
              <a:t>Accuracy and Validation</a:t>
            </a:r>
          </a:p>
        </p:txBody>
      </p:sp>
      <p:sp>
        <p:nvSpPr>
          <p:cNvPr name="TextBox 20" id="20"/>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Freeform 10" id="10"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1" id="11"/>
          <p:cNvSpPr txBox="true"/>
          <p:nvPr/>
        </p:nvSpPr>
        <p:spPr>
          <a:xfrm rot="0">
            <a:off x="-814905" y="773421"/>
            <a:ext cx="11670453" cy="804772"/>
          </a:xfrm>
          <a:prstGeom prst="rect">
            <a:avLst/>
          </a:prstGeom>
        </p:spPr>
        <p:txBody>
          <a:bodyPr anchor="t" rtlCol="false" tIns="0" lIns="0" bIns="0" rIns="0">
            <a:spAutoFit/>
          </a:bodyPr>
          <a:lstStyle/>
          <a:p>
            <a:pPr algn="ctr">
              <a:lnSpc>
                <a:spcPts val="5759"/>
              </a:lnSpc>
            </a:pPr>
            <a:r>
              <a:rPr lang="en-US" b="true" sz="4800">
                <a:solidFill>
                  <a:srgbClr val="002060"/>
                </a:solidFill>
                <a:latin typeface="Arimo Bold"/>
                <a:ea typeface="Arimo Bold"/>
                <a:cs typeface="Arimo Bold"/>
                <a:sym typeface="Arimo Bold"/>
              </a:rPr>
              <a:t>WORK BREAKDOWN CHART </a:t>
            </a:r>
          </a:p>
        </p:txBody>
      </p:sp>
      <p:sp>
        <p:nvSpPr>
          <p:cNvPr name="Freeform 12" id="12" descr="A diagram of a web application  Description automatically generated"/>
          <p:cNvSpPr/>
          <p:nvPr/>
        </p:nvSpPr>
        <p:spPr>
          <a:xfrm flipH="false" flipV="false" rot="0">
            <a:off x="1974197" y="1787198"/>
            <a:ext cx="14339607" cy="6695794"/>
          </a:xfrm>
          <a:custGeom>
            <a:avLst/>
            <a:gdLst/>
            <a:ahLst/>
            <a:cxnLst/>
            <a:rect r="r" b="b" t="t" l="l"/>
            <a:pathLst>
              <a:path h="6695794" w="14339607">
                <a:moveTo>
                  <a:pt x="0" y="0"/>
                </a:moveTo>
                <a:lnTo>
                  <a:pt x="14339607" y="0"/>
                </a:lnTo>
                <a:lnTo>
                  <a:pt x="14339607" y="6695794"/>
                </a:lnTo>
                <a:lnTo>
                  <a:pt x="0" y="6695794"/>
                </a:lnTo>
                <a:lnTo>
                  <a:pt x="0" y="0"/>
                </a:lnTo>
                <a:close/>
              </a:path>
            </a:pathLst>
          </a:custGeom>
          <a:blipFill>
            <a:blip r:embed="rId4"/>
            <a:stretch>
              <a:fillRect l="-7" t="0" r="-7" b="0"/>
            </a:stretch>
          </a:blipFill>
        </p:spPr>
      </p:sp>
      <p:sp>
        <p:nvSpPr>
          <p:cNvPr name="TextBox 13" id="13"/>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Freeform 10" id="10"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1" id="11"/>
          <p:cNvSpPr txBox="true"/>
          <p:nvPr/>
        </p:nvSpPr>
        <p:spPr>
          <a:xfrm rot="0">
            <a:off x="-3017097" y="773421"/>
            <a:ext cx="11670453" cy="804772"/>
          </a:xfrm>
          <a:prstGeom prst="rect">
            <a:avLst/>
          </a:prstGeom>
        </p:spPr>
        <p:txBody>
          <a:bodyPr anchor="t" rtlCol="false" tIns="0" lIns="0" bIns="0" rIns="0">
            <a:spAutoFit/>
          </a:bodyPr>
          <a:lstStyle/>
          <a:p>
            <a:pPr algn="ctr">
              <a:lnSpc>
                <a:spcPts val="5759"/>
              </a:lnSpc>
            </a:pPr>
            <a:r>
              <a:rPr lang="en-US" b="true" sz="4800">
                <a:solidFill>
                  <a:srgbClr val="002060"/>
                </a:solidFill>
                <a:latin typeface="Arimo Bold"/>
                <a:ea typeface="Arimo Bold"/>
                <a:cs typeface="Arimo Bold"/>
                <a:sym typeface="Arimo Bold"/>
              </a:rPr>
              <a:t>REFERENCES</a:t>
            </a:r>
          </a:p>
        </p:txBody>
      </p:sp>
      <p:sp>
        <p:nvSpPr>
          <p:cNvPr name="TextBox 12" id="12"/>
          <p:cNvSpPr txBox="true"/>
          <p:nvPr/>
        </p:nvSpPr>
        <p:spPr>
          <a:xfrm rot="0">
            <a:off x="4066540" y="9759103"/>
            <a:ext cx="8990753" cy="481608"/>
          </a:xfrm>
          <a:prstGeom prst="rect">
            <a:avLst/>
          </a:prstGeom>
        </p:spPr>
        <p:txBody>
          <a:bodyPr anchor="t" rtlCol="false" tIns="0" lIns="0" bIns="0" rIns="0">
            <a:spAutoFit/>
          </a:bodyPr>
          <a:lstStyle/>
          <a:p>
            <a:pPr algn="l">
              <a:lnSpc>
                <a:spcPts val="3240"/>
              </a:lnSpc>
            </a:pPr>
            <a:r>
              <a:rPr lang="en-US" sz="2700" b="true">
                <a:solidFill>
                  <a:srgbClr val="000000"/>
                </a:solidFill>
                <a:latin typeface="Cambria Bold"/>
                <a:ea typeface="Cambria Bold"/>
                <a:cs typeface="Cambria Bold"/>
                <a:sym typeface="Cambria Bold"/>
              </a:rPr>
              <a:t>IT21374838</a:t>
            </a:r>
            <a:r>
              <a:rPr lang="en-US" sz="2700">
                <a:solidFill>
                  <a:srgbClr val="000000"/>
                </a:solidFill>
                <a:latin typeface="Cambria"/>
                <a:ea typeface="Cambria"/>
                <a:cs typeface="Cambria"/>
                <a:sym typeface="Cambria"/>
              </a:rPr>
              <a:t>   |   Silva K.H.L.D</a:t>
            </a:r>
            <a:r>
              <a:rPr lang="en-US" sz="2700" b="true">
                <a:solidFill>
                  <a:srgbClr val="000000"/>
                </a:solidFill>
                <a:latin typeface="Cambria Bold"/>
                <a:ea typeface="Cambria Bold"/>
                <a:cs typeface="Cambria Bold"/>
                <a:sym typeface="Cambria Bold"/>
              </a:rPr>
              <a:t>   </a:t>
            </a:r>
            <a:r>
              <a:rPr lang="en-US" sz="2700">
                <a:solidFill>
                  <a:srgbClr val="000000"/>
                </a:solidFill>
                <a:latin typeface="Cambria"/>
                <a:ea typeface="Cambria"/>
                <a:cs typeface="Cambria"/>
                <a:sym typeface="Cambria"/>
              </a:rPr>
              <a:t>|   24-25J-298</a:t>
            </a:r>
          </a:p>
        </p:txBody>
      </p:sp>
      <p:sp>
        <p:nvSpPr>
          <p:cNvPr name="TextBox 13" id="13"/>
          <p:cNvSpPr txBox="true"/>
          <p:nvPr/>
        </p:nvSpPr>
        <p:spPr>
          <a:xfrm rot="0">
            <a:off x="723453" y="1852976"/>
            <a:ext cx="15681285" cy="7129581"/>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[1] I. Davydov, "Development of an Intelligent System for Automatic Generation of Individual Study Plans," [Online]. Accessed: Aug. 4, 2024.</a:t>
            </a:r>
          </a:p>
          <a:p>
            <a:pPr algn="l">
              <a:lnSpc>
                <a:spcPts val="3240"/>
              </a:lnSpc>
            </a:pPr>
          </a:p>
          <a:p>
            <a:pPr algn="l">
              <a:lnSpc>
                <a:spcPts val="3240"/>
              </a:lnSpc>
            </a:pPr>
            <a:r>
              <a:rPr lang="en-US" sz="2700">
                <a:solidFill>
                  <a:srgbClr val="000000"/>
                </a:solidFill>
                <a:latin typeface="Cambria"/>
                <a:ea typeface="Cambria"/>
                <a:cs typeface="Cambria"/>
                <a:sym typeface="Cambria"/>
              </a:rPr>
              <a:t>[2] M. Gupta, S. Garg, and P. K. Singh, "A Comprehensive Survey on Machine Learning and Deep Learning Based Methods for Automatic Information Extraction from Resumes," </a:t>
            </a:r>
            <a:r>
              <a:rPr lang="en-US" sz="2700" i="true">
                <a:solidFill>
                  <a:srgbClr val="000000"/>
                </a:solidFill>
                <a:latin typeface="Cambria Italics"/>
                <a:ea typeface="Cambria Italics"/>
                <a:cs typeface="Cambria Italics"/>
                <a:sym typeface="Cambria Italics"/>
              </a:rPr>
              <a:t>IEEE Access</a:t>
            </a:r>
            <a:r>
              <a:rPr lang="en-US" sz="2700">
                <a:solidFill>
                  <a:srgbClr val="000000"/>
                </a:solidFill>
                <a:latin typeface="Cambria"/>
                <a:ea typeface="Cambria"/>
                <a:cs typeface="Cambria"/>
                <a:sym typeface="Cambria"/>
              </a:rPr>
              <a:t>, vol. 9, pp. 84119-84136, 2021, doi: 10.1109/ACCESS.2021.3087913.</a:t>
            </a:r>
          </a:p>
          <a:p>
            <a:pPr algn="l">
              <a:lnSpc>
                <a:spcPts val="3240"/>
              </a:lnSpc>
            </a:pPr>
          </a:p>
          <a:p>
            <a:pPr algn="l">
              <a:lnSpc>
                <a:spcPts val="3240"/>
              </a:lnSpc>
            </a:pPr>
            <a:r>
              <a:rPr lang="en-US" sz="2700">
                <a:solidFill>
                  <a:srgbClr val="000000"/>
                </a:solidFill>
                <a:latin typeface="Cambria"/>
                <a:ea typeface="Cambria"/>
                <a:cs typeface="Cambria"/>
                <a:sym typeface="Cambria"/>
              </a:rPr>
              <a:t>[3] A. Kumar, R. Pandey, and A. Tripathi, "Efficient Techniques for Extracting Information from Unstructured Resumes," in </a:t>
            </a:r>
            <a:r>
              <a:rPr lang="en-US" sz="2700" i="true">
                <a:solidFill>
                  <a:srgbClr val="000000"/>
                </a:solidFill>
                <a:latin typeface="Cambria Italics"/>
                <a:ea typeface="Cambria Italics"/>
                <a:cs typeface="Cambria Italics"/>
                <a:sym typeface="Cambria Italics"/>
              </a:rPr>
              <a:t>Proceedings of the International Conference on Computing, Communication, and Intelligent Systems (ICCCIS)</a:t>
            </a:r>
            <a:r>
              <a:rPr lang="en-US" sz="2700">
                <a:solidFill>
                  <a:srgbClr val="000000"/>
                </a:solidFill>
                <a:latin typeface="Cambria"/>
                <a:ea typeface="Cambria"/>
                <a:cs typeface="Cambria"/>
                <a:sym typeface="Cambria"/>
              </a:rPr>
              <a:t>, Springer, Singapore, 2021, pp. 581-593, doi: 10.1007/978-981-16-2126-0_54.</a:t>
            </a:r>
          </a:p>
          <a:p>
            <a:pPr algn="l">
              <a:lnSpc>
                <a:spcPts val="3240"/>
              </a:lnSpc>
            </a:pPr>
          </a:p>
          <a:p>
            <a:pPr algn="l">
              <a:lnSpc>
                <a:spcPts val="3240"/>
              </a:lnSpc>
            </a:pPr>
            <a:r>
              <a:rPr lang="en-US" sz="2700">
                <a:solidFill>
                  <a:srgbClr val="000000"/>
                </a:solidFill>
                <a:latin typeface="Cambria"/>
                <a:ea typeface="Cambria"/>
                <a:cs typeface="Cambria"/>
                <a:sym typeface="Cambria"/>
              </a:rPr>
              <a:t>[4] M. B. Raut, N. S. Marathe, and S. S. Mantha, "Resume Information Extraction and Matching with Job Descriptions Using Machine Learning Techniques," </a:t>
            </a:r>
            <a:r>
              <a:rPr lang="en-US" sz="2700" i="true">
                <a:solidFill>
                  <a:srgbClr val="000000"/>
                </a:solidFill>
                <a:latin typeface="Cambria Italics"/>
                <a:ea typeface="Cambria Italics"/>
                <a:cs typeface="Cambria Italics"/>
                <a:sym typeface="Cambria Italics"/>
              </a:rPr>
              <a:t>International Journal of Information Technology and Computer Science (IJITCS)</a:t>
            </a:r>
            <a:r>
              <a:rPr lang="en-US" sz="2700">
                <a:solidFill>
                  <a:srgbClr val="000000"/>
                </a:solidFill>
                <a:latin typeface="Cambria"/>
                <a:ea typeface="Cambria"/>
                <a:cs typeface="Cambria"/>
                <a:sym typeface="Cambria"/>
              </a:rPr>
              <a:t>, vol. 10, no. 9, pp. 22-30, 2018. Accessed: Aug. 4, 2024.</a:t>
            </a:r>
          </a:p>
          <a:p>
            <a:pPr algn="l">
              <a:lnSpc>
                <a:spcPts val="3240"/>
              </a:lnSpc>
            </a:pPr>
          </a:p>
          <a:p>
            <a:pPr algn="l">
              <a:lnSpc>
                <a:spcPts val="3240"/>
              </a:lnSpc>
            </a:pPr>
            <a:r>
              <a:rPr lang="en-US" sz="2700">
                <a:solidFill>
                  <a:srgbClr val="000000"/>
                </a:solidFill>
                <a:latin typeface="Cambria"/>
                <a:ea typeface="Cambria"/>
                <a:cs typeface="Cambria"/>
                <a:sym typeface="Cambria"/>
              </a:rPr>
              <a:t>[5] I. P. Rakhlin, "Information Extraction Method from a Resume (CV)," </a:t>
            </a:r>
            <a:r>
              <a:rPr lang="en-US" sz="2700" i="true">
                <a:solidFill>
                  <a:srgbClr val="000000"/>
                </a:solidFill>
                <a:latin typeface="Cambria Italics"/>
                <a:ea typeface="Cambria Italics"/>
                <a:cs typeface="Cambria Italics"/>
                <a:sym typeface="Cambria Italics"/>
              </a:rPr>
              <a:t>Science Journal</a:t>
            </a:r>
            <a:r>
              <a:rPr lang="en-US" sz="2700">
                <a:solidFill>
                  <a:srgbClr val="000000"/>
                </a:solidFill>
                <a:latin typeface="Cambria"/>
                <a:ea typeface="Cambria"/>
                <a:cs typeface="Cambria"/>
                <a:sym typeface="Cambria"/>
              </a:rPr>
              <a:t>, vol. 12, no. 5, pp. 45-52, 2021. Accessed: Aug. 4, 2024.</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Freeform 10" id="10" descr="A blue and purple liquid  Description automatically generated"/>
          <p:cNvSpPr/>
          <p:nvPr/>
        </p:nvSpPr>
        <p:spPr>
          <a:xfrm flipH="false" flipV="false" rot="5400000">
            <a:off x="15332798" y="-3958167"/>
            <a:ext cx="7900078" cy="10287000"/>
          </a:xfrm>
          <a:custGeom>
            <a:avLst/>
            <a:gdLst/>
            <a:ahLst/>
            <a:cxnLst/>
            <a:rect r="r" b="b" t="t" l="l"/>
            <a:pathLst>
              <a:path h="10287000" w="7900078">
                <a:moveTo>
                  <a:pt x="0" y="0"/>
                </a:moveTo>
                <a:lnTo>
                  <a:pt x="7900078" y="0"/>
                </a:lnTo>
                <a:lnTo>
                  <a:pt x="7900078" y="10287000"/>
                </a:lnTo>
                <a:lnTo>
                  <a:pt x="0" y="10287000"/>
                </a:lnTo>
                <a:lnTo>
                  <a:pt x="0" y="0"/>
                </a:lnTo>
                <a:close/>
              </a:path>
            </a:pathLst>
          </a:custGeom>
          <a:blipFill>
            <a:blip r:embed="rId3"/>
            <a:stretch>
              <a:fillRect l="0" t="0" r="0" b="0"/>
            </a:stretch>
          </a:blipFill>
        </p:spPr>
      </p:sp>
      <p:sp>
        <p:nvSpPr>
          <p:cNvPr name="TextBox 11" id="11"/>
          <p:cNvSpPr txBox="true"/>
          <p:nvPr/>
        </p:nvSpPr>
        <p:spPr>
          <a:xfrm rot="0">
            <a:off x="582507" y="333154"/>
            <a:ext cx="10601070" cy="804772"/>
          </a:xfrm>
          <a:prstGeom prst="rect">
            <a:avLst/>
          </a:prstGeom>
        </p:spPr>
        <p:txBody>
          <a:bodyPr anchor="t" rtlCol="false" tIns="0" lIns="0" bIns="0" rIns="0">
            <a:spAutoFit/>
          </a:bodyPr>
          <a:lstStyle/>
          <a:p>
            <a:pPr algn="ctr">
              <a:lnSpc>
                <a:spcPts val="5759"/>
              </a:lnSpc>
            </a:pPr>
            <a:r>
              <a:rPr lang="en-US" sz="4800" b="true">
                <a:solidFill>
                  <a:srgbClr val="595959"/>
                </a:solidFill>
                <a:latin typeface="Arimo Bold"/>
                <a:ea typeface="Arimo Bold"/>
                <a:cs typeface="Arimo Bold"/>
                <a:sym typeface="Arimo Bold"/>
              </a:rPr>
              <a:t>09</a:t>
            </a:r>
            <a:r>
              <a:rPr lang="en-US" sz="4800" b="true">
                <a:solidFill>
                  <a:srgbClr val="002060"/>
                </a:solidFill>
                <a:latin typeface="Arimo Bold"/>
                <a:ea typeface="Arimo Bold"/>
                <a:cs typeface="Arimo Bold"/>
                <a:sym typeface="Arimo Bold"/>
              </a:rPr>
              <a:t> COMMERCIALIZATION ASPECTS</a:t>
            </a:r>
          </a:p>
        </p:txBody>
      </p:sp>
      <p:sp>
        <p:nvSpPr>
          <p:cNvPr name="Freeform 12" id="12" descr="A black dotted line in a half circle  Description automatically generated"/>
          <p:cNvSpPr/>
          <p:nvPr/>
        </p:nvSpPr>
        <p:spPr>
          <a:xfrm flipH="false" flipV="false" rot="0">
            <a:off x="1998423" y="1896534"/>
            <a:ext cx="4114220" cy="7213599"/>
          </a:xfrm>
          <a:custGeom>
            <a:avLst/>
            <a:gdLst/>
            <a:ahLst/>
            <a:cxnLst/>
            <a:rect r="r" b="b" t="t" l="l"/>
            <a:pathLst>
              <a:path h="7213599" w="4114220">
                <a:moveTo>
                  <a:pt x="0" y="0"/>
                </a:moveTo>
                <a:lnTo>
                  <a:pt x="4114219" y="0"/>
                </a:lnTo>
                <a:lnTo>
                  <a:pt x="4114219" y="7213599"/>
                </a:lnTo>
                <a:lnTo>
                  <a:pt x="0" y="7213599"/>
                </a:lnTo>
                <a:lnTo>
                  <a:pt x="0" y="0"/>
                </a:lnTo>
                <a:close/>
              </a:path>
            </a:pathLst>
          </a:custGeom>
          <a:blipFill>
            <a:blip r:embed="rId4"/>
            <a:stretch>
              <a:fillRect l="0" t="-4717" r="0" b="-4717"/>
            </a:stretch>
          </a:blipFill>
        </p:spPr>
      </p:sp>
      <p:sp>
        <p:nvSpPr>
          <p:cNvPr name="Freeform 13" id="13" descr="A blue curved object with a white background  Description automatically generated"/>
          <p:cNvSpPr/>
          <p:nvPr/>
        </p:nvSpPr>
        <p:spPr>
          <a:xfrm flipH="false" flipV="false" rot="0">
            <a:off x="2002638" y="2937933"/>
            <a:ext cx="2734196" cy="5130803"/>
          </a:xfrm>
          <a:custGeom>
            <a:avLst/>
            <a:gdLst/>
            <a:ahLst/>
            <a:cxnLst/>
            <a:rect r="r" b="b" t="t" l="l"/>
            <a:pathLst>
              <a:path h="5130803" w="2734196">
                <a:moveTo>
                  <a:pt x="0" y="0"/>
                </a:moveTo>
                <a:lnTo>
                  <a:pt x="2734196" y="0"/>
                </a:lnTo>
                <a:lnTo>
                  <a:pt x="2734196" y="5130803"/>
                </a:lnTo>
                <a:lnTo>
                  <a:pt x="0" y="5130803"/>
                </a:lnTo>
                <a:lnTo>
                  <a:pt x="0" y="0"/>
                </a:lnTo>
                <a:close/>
              </a:path>
            </a:pathLst>
          </a:custGeom>
          <a:blipFill>
            <a:blip r:embed="rId5"/>
            <a:stretch>
              <a:fillRect l="-573" t="0" r="-573" b="0"/>
            </a:stretch>
          </a:blipFill>
        </p:spPr>
      </p:sp>
      <p:grpSp>
        <p:nvGrpSpPr>
          <p:cNvPr name="Group 14" id="14"/>
          <p:cNvGrpSpPr/>
          <p:nvPr/>
        </p:nvGrpSpPr>
        <p:grpSpPr>
          <a:xfrm rot="0">
            <a:off x="4278630" y="2404110"/>
            <a:ext cx="312419" cy="330708"/>
            <a:chOff x="0" y="0"/>
            <a:chExt cx="416558" cy="440944"/>
          </a:xfrm>
        </p:grpSpPr>
        <p:sp>
          <p:nvSpPr>
            <p:cNvPr name="Freeform 15" id="15"/>
            <p:cNvSpPr/>
            <p:nvPr/>
          </p:nvSpPr>
          <p:spPr>
            <a:xfrm flipH="false" flipV="false" rot="0">
              <a:off x="25400" y="25400"/>
              <a:ext cx="365760" cy="390144"/>
            </a:xfrm>
            <a:custGeom>
              <a:avLst/>
              <a:gdLst/>
              <a:ahLst/>
              <a:cxnLst/>
              <a:rect r="r" b="b" t="t" l="l"/>
              <a:pathLst>
                <a:path h="390144" w="365760">
                  <a:moveTo>
                    <a:pt x="0" y="195072"/>
                  </a:moveTo>
                  <a:cubicBezTo>
                    <a:pt x="0" y="87376"/>
                    <a:pt x="81915" y="0"/>
                    <a:pt x="182880" y="0"/>
                  </a:cubicBezTo>
                  <a:cubicBezTo>
                    <a:pt x="283845" y="0"/>
                    <a:pt x="365760" y="87376"/>
                    <a:pt x="365760" y="195072"/>
                  </a:cubicBezTo>
                  <a:cubicBezTo>
                    <a:pt x="365760" y="302768"/>
                    <a:pt x="283845" y="390144"/>
                    <a:pt x="182880" y="390144"/>
                  </a:cubicBezTo>
                  <a:cubicBezTo>
                    <a:pt x="81915" y="390144"/>
                    <a:pt x="0" y="302768"/>
                    <a:pt x="0" y="195072"/>
                  </a:cubicBezTo>
                  <a:close/>
                </a:path>
              </a:pathLst>
            </a:custGeom>
            <a:solidFill>
              <a:srgbClr val="59AAF2"/>
            </a:solidFill>
          </p:spPr>
        </p:sp>
        <p:sp>
          <p:nvSpPr>
            <p:cNvPr name="Freeform 16" id="16"/>
            <p:cNvSpPr/>
            <p:nvPr/>
          </p:nvSpPr>
          <p:spPr>
            <a:xfrm flipH="false" flipV="false" rot="0">
              <a:off x="0" y="0"/>
              <a:ext cx="416560" cy="440944"/>
            </a:xfrm>
            <a:custGeom>
              <a:avLst/>
              <a:gdLst/>
              <a:ahLst/>
              <a:cxnLst/>
              <a:rect r="r" b="b" t="t" l="l"/>
              <a:pathLst>
                <a:path h="440944" w="416560">
                  <a:moveTo>
                    <a:pt x="0" y="220472"/>
                  </a:moveTo>
                  <a:cubicBezTo>
                    <a:pt x="0" y="100330"/>
                    <a:pt x="91694" y="0"/>
                    <a:pt x="208280" y="0"/>
                  </a:cubicBezTo>
                  <a:lnTo>
                    <a:pt x="208280" y="25400"/>
                  </a:lnTo>
                  <a:lnTo>
                    <a:pt x="208280" y="0"/>
                  </a:lnTo>
                  <a:cubicBezTo>
                    <a:pt x="324866" y="0"/>
                    <a:pt x="416560" y="100330"/>
                    <a:pt x="416560" y="220472"/>
                  </a:cubicBezTo>
                  <a:cubicBezTo>
                    <a:pt x="416560" y="340614"/>
                    <a:pt x="324866" y="440944"/>
                    <a:pt x="208280" y="440944"/>
                  </a:cubicBezTo>
                  <a:lnTo>
                    <a:pt x="208280" y="415544"/>
                  </a:lnTo>
                  <a:lnTo>
                    <a:pt x="208280" y="440944"/>
                  </a:lnTo>
                  <a:cubicBezTo>
                    <a:pt x="91694" y="440944"/>
                    <a:pt x="0" y="340614"/>
                    <a:pt x="0" y="220472"/>
                  </a:cubicBezTo>
                  <a:lnTo>
                    <a:pt x="25400" y="220472"/>
                  </a:lnTo>
                  <a:lnTo>
                    <a:pt x="47498" y="232918"/>
                  </a:lnTo>
                  <a:cubicBezTo>
                    <a:pt x="41783" y="242951"/>
                    <a:pt x="30099" y="247904"/>
                    <a:pt x="18923" y="244983"/>
                  </a:cubicBezTo>
                  <a:cubicBezTo>
                    <a:pt x="7747" y="242062"/>
                    <a:pt x="0" y="232029"/>
                    <a:pt x="0" y="220472"/>
                  </a:cubicBezTo>
                  <a:moveTo>
                    <a:pt x="50800" y="220472"/>
                  </a:moveTo>
                  <a:lnTo>
                    <a:pt x="25400" y="220472"/>
                  </a:lnTo>
                  <a:lnTo>
                    <a:pt x="3302" y="208026"/>
                  </a:lnTo>
                  <a:cubicBezTo>
                    <a:pt x="9017" y="197993"/>
                    <a:pt x="20701" y="193040"/>
                    <a:pt x="31877" y="195961"/>
                  </a:cubicBezTo>
                  <a:cubicBezTo>
                    <a:pt x="43053" y="198882"/>
                    <a:pt x="50800" y="208915"/>
                    <a:pt x="50800" y="220472"/>
                  </a:cubicBezTo>
                  <a:cubicBezTo>
                    <a:pt x="50800" y="315722"/>
                    <a:pt x="122809" y="390144"/>
                    <a:pt x="208280" y="390144"/>
                  </a:cubicBezTo>
                  <a:cubicBezTo>
                    <a:pt x="293751" y="390144"/>
                    <a:pt x="365760" y="315722"/>
                    <a:pt x="365760" y="220472"/>
                  </a:cubicBezTo>
                  <a:lnTo>
                    <a:pt x="391160" y="220472"/>
                  </a:lnTo>
                  <a:lnTo>
                    <a:pt x="365760" y="220472"/>
                  </a:lnTo>
                  <a:cubicBezTo>
                    <a:pt x="365760" y="125222"/>
                    <a:pt x="293751" y="50800"/>
                    <a:pt x="208280" y="50800"/>
                  </a:cubicBezTo>
                  <a:lnTo>
                    <a:pt x="208280" y="25400"/>
                  </a:lnTo>
                  <a:lnTo>
                    <a:pt x="208280" y="50800"/>
                  </a:lnTo>
                  <a:cubicBezTo>
                    <a:pt x="122809" y="50800"/>
                    <a:pt x="50800" y="125222"/>
                    <a:pt x="50800" y="220472"/>
                  </a:cubicBezTo>
                  <a:close/>
                </a:path>
              </a:pathLst>
            </a:custGeom>
            <a:solidFill>
              <a:srgbClr val="59AAF2"/>
            </a:solidFill>
          </p:spPr>
        </p:sp>
      </p:grpSp>
      <p:grpSp>
        <p:nvGrpSpPr>
          <p:cNvPr name="Group 17" id="17"/>
          <p:cNvGrpSpPr/>
          <p:nvPr/>
        </p:nvGrpSpPr>
        <p:grpSpPr>
          <a:xfrm rot="0">
            <a:off x="5375910" y="3583685"/>
            <a:ext cx="312419" cy="330708"/>
            <a:chOff x="0" y="0"/>
            <a:chExt cx="416558" cy="440944"/>
          </a:xfrm>
        </p:grpSpPr>
        <p:sp>
          <p:nvSpPr>
            <p:cNvPr name="Freeform 18" id="18"/>
            <p:cNvSpPr/>
            <p:nvPr/>
          </p:nvSpPr>
          <p:spPr>
            <a:xfrm flipH="false" flipV="false" rot="0">
              <a:off x="25400" y="25400"/>
              <a:ext cx="365760" cy="390144"/>
            </a:xfrm>
            <a:custGeom>
              <a:avLst/>
              <a:gdLst/>
              <a:ahLst/>
              <a:cxnLst/>
              <a:rect r="r" b="b" t="t" l="l"/>
              <a:pathLst>
                <a:path h="390144" w="365760">
                  <a:moveTo>
                    <a:pt x="0" y="195072"/>
                  </a:moveTo>
                  <a:cubicBezTo>
                    <a:pt x="0" y="87376"/>
                    <a:pt x="81915" y="0"/>
                    <a:pt x="182880" y="0"/>
                  </a:cubicBezTo>
                  <a:cubicBezTo>
                    <a:pt x="283845" y="0"/>
                    <a:pt x="365760" y="87376"/>
                    <a:pt x="365760" y="195072"/>
                  </a:cubicBezTo>
                  <a:cubicBezTo>
                    <a:pt x="365760" y="302768"/>
                    <a:pt x="283845" y="390144"/>
                    <a:pt x="182880" y="390144"/>
                  </a:cubicBezTo>
                  <a:cubicBezTo>
                    <a:pt x="81915" y="390144"/>
                    <a:pt x="0" y="302768"/>
                    <a:pt x="0" y="195072"/>
                  </a:cubicBezTo>
                  <a:close/>
                </a:path>
              </a:pathLst>
            </a:custGeom>
            <a:solidFill>
              <a:srgbClr val="91C6F7"/>
            </a:solidFill>
          </p:spPr>
        </p:sp>
        <p:sp>
          <p:nvSpPr>
            <p:cNvPr name="Freeform 19" id="19"/>
            <p:cNvSpPr/>
            <p:nvPr/>
          </p:nvSpPr>
          <p:spPr>
            <a:xfrm flipH="false" flipV="false" rot="0">
              <a:off x="0" y="0"/>
              <a:ext cx="416560" cy="440944"/>
            </a:xfrm>
            <a:custGeom>
              <a:avLst/>
              <a:gdLst/>
              <a:ahLst/>
              <a:cxnLst/>
              <a:rect r="r" b="b" t="t" l="l"/>
              <a:pathLst>
                <a:path h="440944" w="416560">
                  <a:moveTo>
                    <a:pt x="0" y="220472"/>
                  </a:moveTo>
                  <a:cubicBezTo>
                    <a:pt x="0" y="100330"/>
                    <a:pt x="91694" y="0"/>
                    <a:pt x="208280" y="0"/>
                  </a:cubicBezTo>
                  <a:lnTo>
                    <a:pt x="208280" y="25400"/>
                  </a:lnTo>
                  <a:lnTo>
                    <a:pt x="208280" y="0"/>
                  </a:lnTo>
                  <a:cubicBezTo>
                    <a:pt x="324866" y="0"/>
                    <a:pt x="416560" y="100330"/>
                    <a:pt x="416560" y="220472"/>
                  </a:cubicBezTo>
                  <a:cubicBezTo>
                    <a:pt x="416560" y="340614"/>
                    <a:pt x="324866" y="440944"/>
                    <a:pt x="208280" y="440944"/>
                  </a:cubicBezTo>
                  <a:lnTo>
                    <a:pt x="208280" y="415544"/>
                  </a:lnTo>
                  <a:lnTo>
                    <a:pt x="208280" y="440944"/>
                  </a:lnTo>
                  <a:cubicBezTo>
                    <a:pt x="91694" y="440944"/>
                    <a:pt x="0" y="340614"/>
                    <a:pt x="0" y="220472"/>
                  </a:cubicBezTo>
                  <a:lnTo>
                    <a:pt x="25400" y="220472"/>
                  </a:lnTo>
                  <a:lnTo>
                    <a:pt x="47498" y="232918"/>
                  </a:lnTo>
                  <a:cubicBezTo>
                    <a:pt x="41783" y="242951"/>
                    <a:pt x="30099" y="247904"/>
                    <a:pt x="18923" y="244983"/>
                  </a:cubicBezTo>
                  <a:cubicBezTo>
                    <a:pt x="7747" y="242062"/>
                    <a:pt x="0" y="232029"/>
                    <a:pt x="0" y="220472"/>
                  </a:cubicBezTo>
                  <a:moveTo>
                    <a:pt x="50800" y="220472"/>
                  </a:moveTo>
                  <a:lnTo>
                    <a:pt x="25400" y="220472"/>
                  </a:lnTo>
                  <a:lnTo>
                    <a:pt x="3302" y="208026"/>
                  </a:lnTo>
                  <a:cubicBezTo>
                    <a:pt x="9017" y="197993"/>
                    <a:pt x="20701" y="193040"/>
                    <a:pt x="31877" y="195961"/>
                  </a:cubicBezTo>
                  <a:cubicBezTo>
                    <a:pt x="43053" y="198882"/>
                    <a:pt x="50800" y="208915"/>
                    <a:pt x="50800" y="220472"/>
                  </a:cubicBezTo>
                  <a:cubicBezTo>
                    <a:pt x="50800" y="315722"/>
                    <a:pt x="122809" y="390144"/>
                    <a:pt x="208280" y="390144"/>
                  </a:cubicBezTo>
                  <a:cubicBezTo>
                    <a:pt x="293751" y="390144"/>
                    <a:pt x="365760" y="315722"/>
                    <a:pt x="365760" y="220472"/>
                  </a:cubicBezTo>
                  <a:lnTo>
                    <a:pt x="391160" y="220472"/>
                  </a:lnTo>
                  <a:lnTo>
                    <a:pt x="365760" y="220472"/>
                  </a:lnTo>
                  <a:cubicBezTo>
                    <a:pt x="365760" y="125222"/>
                    <a:pt x="293751" y="50800"/>
                    <a:pt x="208280" y="50800"/>
                  </a:cubicBezTo>
                  <a:lnTo>
                    <a:pt x="208280" y="25400"/>
                  </a:lnTo>
                  <a:lnTo>
                    <a:pt x="208280" y="50800"/>
                  </a:lnTo>
                  <a:cubicBezTo>
                    <a:pt x="122809" y="50800"/>
                    <a:pt x="50800" y="125222"/>
                    <a:pt x="50800" y="220472"/>
                  </a:cubicBezTo>
                  <a:close/>
                </a:path>
              </a:pathLst>
            </a:custGeom>
            <a:solidFill>
              <a:srgbClr val="91C6F7"/>
            </a:solidFill>
          </p:spPr>
        </p:sp>
      </p:grpSp>
      <p:grpSp>
        <p:nvGrpSpPr>
          <p:cNvPr name="Group 20" id="20"/>
          <p:cNvGrpSpPr/>
          <p:nvPr/>
        </p:nvGrpSpPr>
        <p:grpSpPr>
          <a:xfrm rot="0">
            <a:off x="5951982" y="4982716"/>
            <a:ext cx="312419" cy="330708"/>
            <a:chOff x="0" y="0"/>
            <a:chExt cx="416558" cy="440944"/>
          </a:xfrm>
        </p:grpSpPr>
        <p:sp>
          <p:nvSpPr>
            <p:cNvPr name="Freeform 21" id="21"/>
            <p:cNvSpPr/>
            <p:nvPr/>
          </p:nvSpPr>
          <p:spPr>
            <a:xfrm flipH="false" flipV="false" rot="0">
              <a:off x="25400" y="25400"/>
              <a:ext cx="365760" cy="390144"/>
            </a:xfrm>
            <a:custGeom>
              <a:avLst/>
              <a:gdLst/>
              <a:ahLst/>
              <a:cxnLst/>
              <a:rect r="r" b="b" t="t" l="l"/>
              <a:pathLst>
                <a:path h="390144" w="365760">
                  <a:moveTo>
                    <a:pt x="0" y="195072"/>
                  </a:moveTo>
                  <a:cubicBezTo>
                    <a:pt x="0" y="87376"/>
                    <a:pt x="81915" y="0"/>
                    <a:pt x="182880" y="0"/>
                  </a:cubicBezTo>
                  <a:cubicBezTo>
                    <a:pt x="283845" y="0"/>
                    <a:pt x="365760" y="87376"/>
                    <a:pt x="365760" y="195072"/>
                  </a:cubicBezTo>
                  <a:cubicBezTo>
                    <a:pt x="365760" y="302768"/>
                    <a:pt x="283845" y="390144"/>
                    <a:pt x="182880" y="390144"/>
                  </a:cubicBezTo>
                  <a:cubicBezTo>
                    <a:pt x="81915" y="390144"/>
                    <a:pt x="0" y="302768"/>
                    <a:pt x="0" y="195072"/>
                  </a:cubicBezTo>
                  <a:close/>
                </a:path>
              </a:pathLst>
            </a:custGeom>
            <a:solidFill>
              <a:srgbClr val="C8E3FB"/>
            </a:solidFill>
          </p:spPr>
        </p:sp>
        <p:sp>
          <p:nvSpPr>
            <p:cNvPr name="Freeform 22" id="22"/>
            <p:cNvSpPr/>
            <p:nvPr/>
          </p:nvSpPr>
          <p:spPr>
            <a:xfrm flipH="false" flipV="false" rot="0">
              <a:off x="0" y="0"/>
              <a:ext cx="416560" cy="440944"/>
            </a:xfrm>
            <a:custGeom>
              <a:avLst/>
              <a:gdLst/>
              <a:ahLst/>
              <a:cxnLst/>
              <a:rect r="r" b="b" t="t" l="l"/>
              <a:pathLst>
                <a:path h="440944" w="416560">
                  <a:moveTo>
                    <a:pt x="0" y="220472"/>
                  </a:moveTo>
                  <a:cubicBezTo>
                    <a:pt x="0" y="100330"/>
                    <a:pt x="91694" y="0"/>
                    <a:pt x="208280" y="0"/>
                  </a:cubicBezTo>
                  <a:lnTo>
                    <a:pt x="208280" y="25400"/>
                  </a:lnTo>
                  <a:lnTo>
                    <a:pt x="208280" y="0"/>
                  </a:lnTo>
                  <a:cubicBezTo>
                    <a:pt x="324866" y="0"/>
                    <a:pt x="416560" y="100330"/>
                    <a:pt x="416560" y="220472"/>
                  </a:cubicBezTo>
                  <a:cubicBezTo>
                    <a:pt x="416560" y="340614"/>
                    <a:pt x="324866" y="440944"/>
                    <a:pt x="208280" y="440944"/>
                  </a:cubicBezTo>
                  <a:lnTo>
                    <a:pt x="208280" y="415544"/>
                  </a:lnTo>
                  <a:lnTo>
                    <a:pt x="208280" y="440944"/>
                  </a:lnTo>
                  <a:cubicBezTo>
                    <a:pt x="91694" y="440944"/>
                    <a:pt x="0" y="340614"/>
                    <a:pt x="0" y="220472"/>
                  </a:cubicBezTo>
                  <a:lnTo>
                    <a:pt x="25400" y="220472"/>
                  </a:lnTo>
                  <a:lnTo>
                    <a:pt x="47498" y="232918"/>
                  </a:lnTo>
                  <a:cubicBezTo>
                    <a:pt x="41783" y="242951"/>
                    <a:pt x="30099" y="247904"/>
                    <a:pt x="18923" y="244983"/>
                  </a:cubicBezTo>
                  <a:cubicBezTo>
                    <a:pt x="7747" y="242062"/>
                    <a:pt x="0" y="232029"/>
                    <a:pt x="0" y="220472"/>
                  </a:cubicBezTo>
                  <a:moveTo>
                    <a:pt x="50800" y="220472"/>
                  </a:moveTo>
                  <a:lnTo>
                    <a:pt x="25400" y="220472"/>
                  </a:lnTo>
                  <a:lnTo>
                    <a:pt x="3302" y="208026"/>
                  </a:lnTo>
                  <a:cubicBezTo>
                    <a:pt x="9017" y="197993"/>
                    <a:pt x="20701" y="193040"/>
                    <a:pt x="31877" y="195961"/>
                  </a:cubicBezTo>
                  <a:cubicBezTo>
                    <a:pt x="43053" y="198882"/>
                    <a:pt x="50800" y="208915"/>
                    <a:pt x="50800" y="220472"/>
                  </a:cubicBezTo>
                  <a:cubicBezTo>
                    <a:pt x="50800" y="315722"/>
                    <a:pt x="122809" y="390144"/>
                    <a:pt x="208280" y="390144"/>
                  </a:cubicBezTo>
                  <a:cubicBezTo>
                    <a:pt x="293751" y="390144"/>
                    <a:pt x="365760" y="315722"/>
                    <a:pt x="365760" y="220472"/>
                  </a:cubicBezTo>
                  <a:lnTo>
                    <a:pt x="391160" y="220472"/>
                  </a:lnTo>
                  <a:lnTo>
                    <a:pt x="365760" y="220472"/>
                  </a:lnTo>
                  <a:cubicBezTo>
                    <a:pt x="365760" y="125222"/>
                    <a:pt x="293751" y="50800"/>
                    <a:pt x="208280" y="50800"/>
                  </a:cubicBezTo>
                  <a:lnTo>
                    <a:pt x="208280" y="25400"/>
                  </a:lnTo>
                  <a:lnTo>
                    <a:pt x="208280" y="50800"/>
                  </a:lnTo>
                  <a:cubicBezTo>
                    <a:pt x="122809" y="50800"/>
                    <a:pt x="50800" y="125222"/>
                    <a:pt x="50800" y="220472"/>
                  </a:cubicBezTo>
                  <a:close/>
                </a:path>
              </a:pathLst>
            </a:custGeom>
            <a:solidFill>
              <a:srgbClr val="C8E3FB"/>
            </a:solidFill>
          </p:spPr>
        </p:sp>
      </p:grpSp>
      <p:grpSp>
        <p:nvGrpSpPr>
          <p:cNvPr name="Group 23" id="23"/>
          <p:cNvGrpSpPr/>
          <p:nvPr/>
        </p:nvGrpSpPr>
        <p:grpSpPr>
          <a:xfrm rot="0">
            <a:off x="5650230" y="6546340"/>
            <a:ext cx="312419" cy="330708"/>
            <a:chOff x="0" y="0"/>
            <a:chExt cx="416558" cy="440944"/>
          </a:xfrm>
        </p:grpSpPr>
        <p:sp>
          <p:nvSpPr>
            <p:cNvPr name="Freeform 24" id="24"/>
            <p:cNvSpPr/>
            <p:nvPr/>
          </p:nvSpPr>
          <p:spPr>
            <a:xfrm flipH="false" flipV="false" rot="0">
              <a:off x="25400" y="25400"/>
              <a:ext cx="365760" cy="390144"/>
            </a:xfrm>
            <a:custGeom>
              <a:avLst/>
              <a:gdLst/>
              <a:ahLst/>
              <a:cxnLst/>
              <a:rect r="r" b="b" t="t" l="l"/>
              <a:pathLst>
                <a:path h="390144" w="365760">
                  <a:moveTo>
                    <a:pt x="0" y="195072"/>
                  </a:moveTo>
                  <a:cubicBezTo>
                    <a:pt x="0" y="87376"/>
                    <a:pt x="81915" y="0"/>
                    <a:pt x="182880" y="0"/>
                  </a:cubicBezTo>
                  <a:cubicBezTo>
                    <a:pt x="283845" y="0"/>
                    <a:pt x="365760" y="87376"/>
                    <a:pt x="365760" y="195072"/>
                  </a:cubicBezTo>
                  <a:cubicBezTo>
                    <a:pt x="365760" y="302768"/>
                    <a:pt x="283845" y="390144"/>
                    <a:pt x="182880" y="390144"/>
                  </a:cubicBezTo>
                  <a:cubicBezTo>
                    <a:pt x="81915" y="390144"/>
                    <a:pt x="0" y="302768"/>
                    <a:pt x="0" y="195072"/>
                  </a:cubicBezTo>
                  <a:close/>
                </a:path>
              </a:pathLst>
            </a:custGeom>
            <a:solidFill>
              <a:srgbClr val="91C6F7"/>
            </a:solidFill>
          </p:spPr>
        </p:sp>
        <p:sp>
          <p:nvSpPr>
            <p:cNvPr name="Freeform 25" id="25"/>
            <p:cNvSpPr/>
            <p:nvPr/>
          </p:nvSpPr>
          <p:spPr>
            <a:xfrm flipH="false" flipV="false" rot="0">
              <a:off x="0" y="0"/>
              <a:ext cx="416560" cy="440944"/>
            </a:xfrm>
            <a:custGeom>
              <a:avLst/>
              <a:gdLst/>
              <a:ahLst/>
              <a:cxnLst/>
              <a:rect r="r" b="b" t="t" l="l"/>
              <a:pathLst>
                <a:path h="440944" w="416560">
                  <a:moveTo>
                    <a:pt x="0" y="220472"/>
                  </a:moveTo>
                  <a:cubicBezTo>
                    <a:pt x="0" y="100330"/>
                    <a:pt x="91694" y="0"/>
                    <a:pt x="208280" y="0"/>
                  </a:cubicBezTo>
                  <a:lnTo>
                    <a:pt x="208280" y="25400"/>
                  </a:lnTo>
                  <a:lnTo>
                    <a:pt x="208280" y="0"/>
                  </a:lnTo>
                  <a:cubicBezTo>
                    <a:pt x="324866" y="0"/>
                    <a:pt x="416560" y="100330"/>
                    <a:pt x="416560" y="220472"/>
                  </a:cubicBezTo>
                  <a:cubicBezTo>
                    <a:pt x="416560" y="340614"/>
                    <a:pt x="324866" y="440944"/>
                    <a:pt x="208280" y="440944"/>
                  </a:cubicBezTo>
                  <a:lnTo>
                    <a:pt x="208280" y="415544"/>
                  </a:lnTo>
                  <a:lnTo>
                    <a:pt x="208280" y="440944"/>
                  </a:lnTo>
                  <a:cubicBezTo>
                    <a:pt x="91694" y="440944"/>
                    <a:pt x="0" y="340614"/>
                    <a:pt x="0" y="220472"/>
                  </a:cubicBezTo>
                  <a:lnTo>
                    <a:pt x="25400" y="220472"/>
                  </a:lnTo>
                  <a:lnTo>
                    <a:pt x="47498" y="232918"/>
                  </a:lnTo>
                  <a:cubicBezTo>
                    <a:pt x="41783" y="242951"/>
                    <a:pt x="30099" y="247904"/>
                    <a:pt x="18923" y="244983"/>
                  </a:cubicBezTo>
                  <a:cubicBezTo>
                    <a:pt x="7747" y="242062"/>
                    <a:pt x="0" y="232029"/>
                    <a:pt x="0" y="220472"/>
                  </a:cubicBezTo>
                  <a:moveTo>
                    <a:pt x="50800" y="220472"/>
                  </a:moveTo>
                  <a:lnTo>
                    <a:pt x="25400" y="220472"/>
                  </a:lnTo>
                  <a:lnTo>
                    <a:pt x="3302" y="208026"/>
                  </a:lnTo>
                  <a:cubicBezTo>
                    <a:pt x="9017" y="197993"/>
                    <a:pt x="20701" y="193040"/>
                    <a:pt x="31877" y="195961"/>
                  </a:cubicBezTo>
                  <a:cubicBezTo>
                    <a:pt x="43053" y="198882"/>
                    <a:pt x="50800" y="208915"/>
                    <a:pt x="50800" y="220472"/>
                  </a:cubicBezTo>
                  <a:cubicBezTo>
                    <a:pt x="50800" y="315722"/>
                    <a:pt x="122809" y="390144"/>
                    <a:pt x="208280" y="390144"/>
                  </a:cubicBezTo>
                  <a:cubicBezTo>
                    <a:pt x="293751" y="390144"/>
                    <a:pt x="365760" y="315722"/>
                    <a:pt x="365760" y="220472"/>
                  </a:cubicBezTo>
                  <a:lnTo>
                    <a:pt x="391160" y="220472"/>
                  </a:lnTo>
                  <a:lnTo>
                    <a:pt x="365760" y="220472"/>
                  </a:lnTo>
                  <a:cubicBezTo>
                    <a:pt x="365760" y="125222"/>
                    <a:pt x="293751" y="50800"/>
                    <a:pt x="208280" y="50800"/>
                  </a:cubicBezTo>
                  <a:lnTo>
                    <a:pt x="208280" y="25400"/>
                  </a:lnTo>
                  <a:lnTo>
                    <a:pt x="208280" y="50800"/>
                  </a:lnTo>
                  <a:cubicBezTo>
                    <a:pt x="122809" y="50800"/>
                    <a:pt x="50800" y="125222"/>
                    <a:pt x="50800" y="220472"/>
                  </a:cubicBezTo>
                  <a:close/>
                </a:path>
              </a:pathLst>
            </a:custGeom>
            <a:solidFill>
              <a:srgbClr val="91C6F7"/>
            </a:solidFill>
          </p:spPr>
        </p:sp>
      </p:grpSp>
      <p:grpSp>
        <p:nvGrpSpPr>
          <p:cNvPr name="Group 26" id="26"/>
          <p:cNvGrpSpPr/>
          <p:nvPr/>
        </p:nvGrpSpPr>
        <p:grpSpPr>
          <a:xfrm rot="0">
            <a:off x="4717542" y="7899652"/>
            <a:ext cx="312419" cy="330708"/>
            <a:chOff x="0" y="0"/>
            <a:chExt cx="416558" cy="440944"/>
          </a:xfrm>
        </p:grpSpPr>
        <p:sp>
          <p:nvSpPr>
            <p:cNvPr name="Freeform 27" id="27"/>
            <p:cNvSpPr/>
            <p:nvPr/>
          </p:nvSpPr>
          <p:spPr>
            <a:xfrm flipH="false" flipV="false" rot="0">
              <a:off x="25400" y="25400"/>
              <a:ext cx="365760" cy="390144"/>
            </a:xfrm>
            <a:custGeom>
              <a:avLst/>
              <a:gdLst/>
              <a:ahLst/>
              <a:cxnLst/>
              <a:rect r="r" b="b" t="t" l="l"/>
              <a:pathLst>
                <a:path h="390144" w="365760">
                  <a:moveTo>
                    <a:pt x="0" y="195072"/>
                  </a:moveTo>
                  <a:cubicBezTo>
                    <a:pt x="0" y="87376"/>
                    <a:pt x="81915" y="0"/>
                    <a:pt x="182880" y="0"/>
                  </a:cubicBezTo>
                  <a:cubicBezTo>
                    <a:pt x="283845" y="0"/>
                    <a:pt x="365760" y="87376"/>
                    <a:pt x="365760" y="195072"/>
                  </a:cubicBezTo>
                  <a:cubicBezTo>
                    <a:pt x="365760" y="302768"/>
                    <a:pt x="283845" y="390144"/>
                    <a:pt x="182880" y="390144"/>
                  </a:cubicBezTo>
                  <a:cubicBezTo>
                    <a:pt x="81915" y="390144"/>
                    <a:pt x="0" y="302768"/>
                    <a:pt x="0" y="195072"/>
                  </a:cubicBezTo>
                  <a:close/>
                </a:path>
              </a:pathLst>
            </a:custGeom>
            <a:solidFill>
              <a:srgbClr val="59AAF2"/>
            </a:solidFill>
          </p:spPr>
        </p:sp>
        <p:sp>
          <p:nvSpPr>
            <p:cNvPr name="Freeform 28" id="28"/>
            <p:cNvSpPr/>
            <p:nvPr/>
          </p:nvSpPr>
          <p:spPr>
            <a:xfrm flipH="false" flipV="false" rot="0">
              <a:off x="0" y="0"/>
              <a:ext cx="416560" cy="440944"/>
            </a:xfrm>
            <a:custGeom>
              <a:avLst/>
              <a:gdLst/>
              <a:ahLst/>
              <a:cxnLst/>
              <a:rect r="r" b="b" t="t" l="l"/>
              <a:pathLst>
                <a:path h="440944" w="416560">
                  <a:moveTo>
                    <a:pt x="0" y="220472"/>
                  </a:moveTo>
                  <a:cubicBezTo>
                    <a:pt x="0" y="100330"/>
                    <a:pt x="91694" y="0"/>
                    <a:pt x="208280" y="0"/>
                  </a:cubicBezTo>
                  <a:lnTo>
                    <a:pt x="208280" y="25400"/>
                  </a:lnTo>
                  <a:lnTo>
                    <a:pt x="208280" y="0"/>
                  </a:lnTo>
                  <a:cubicBezTo>
                    <a:pt x="324866" y="0"/>
                    <a:pt x="416560" y="100330"/>
                    <a:pt x="416560" y="220472"/>
                  </a:cubicBezTo>
                  <a:cubicBezTo>
                    <a:pt x="416560" y="340614"/>
                    <a:pt x="324866" y="440944"/>
                    <a:pt x="208280" y="440944"/>
                  </a:cubicBezTo>
                  <a:lnTo>
                    <a:pt x="208280" y="415544"/>
                  </a:lnTo>
                  <a:lnTo>
                    <a:pt x="208280" y="440944"/>
                  </a:lnTo>
                  <a:cubicBezTo>
                    <a:pt x="91694" y="440944"/>
                    <a:pt x="0" y="340614"/>
                    <a:pt x="0" y="220472"/>
                  </a:cubicBezTo>
                  <a:lnTo>
                    <a:pt x="25400" y="220472"/>
                  </a:lnTo>
                  <a:lnTo>
                    <a:pt x="47498" y="232918"/>
                  </a:lnTo>
                  <a:cubicBezTo>
                    <a:pt x="41783" y="242951"/>
                    <a:pt x="30099" y="247904"/>
                    <a:pt x="18923" y="244983"/>
                  </a:cubicBezTo>
                  <a:cubicBezTo>
                    <a:pt x="7747" y="242062"/>
                    <a:pt x="0" y="232029"/>
                    <a:pt x="0" y="220472"/>
                  </a:cubicBezTo>
                  <a:moveTo>
                    <a:pt x="50800" y="220472"/>
                  </a:moveTo>
                  <a:lnTo>
                    <a:pt x="25400" y="220472"/>
                  </a:lnTo>
                  <a:lnTo>
                    <a:pt x="3302" y="208026"/>
                  </a:lnTo>
                  <a:cubicBezTo>
                    <a:pt x="9017" y="197993"/>
                    <a:pt x="20701" y="193040"/>
                    <a:pt x="31877" y="195961"/>
                  </a:cubicBezTo>
                  <a:cubicBezTo>
                    <a:pt x="43053" y="198882"/>
                    <a:pt x="50800" y="208915"/>
                    <a:pt x="50800" y="220472"/>
                  </a:cubicBezTo>
                  <a:cubicBezTo>
                    <a:pt x="50800" y="315722"/>
                    <a:pt x="122809" y="390144"/>
                    <a:pt x="208280" y="390144"/>
                  </a:cubicBezTo>
                  <a:cubicBezTo>
                    <a:pt x="293751" y="390144"/>
                    <a:pt x="365760" y="315722"/>
                    <a:pt x="365760" y="220472"/>
                  </a:cubicBezTo>
                  <a:lnTo>
                    <a:pt x="391160" y="220472"/>
                  </a:lnTo>
                  <a:lnTo>
                    <a:pt x="365760" y="220472"/>
                  </a:lnTo>
                  <a:cubicBezTo>
                    <a:pt x="365760" y="125222"/>
                    <a:pt x="293751" y="50800"/>
                    <a:pt x="208280" y="50800"/>
                  </a:cubicBezTo>
                  <a:lnTo>
                    <a:pt x="208280" y="25400"/>
                  </a:lnTo>
                  <a:lnTo>
                    <a:pt x="208280" y="50800"/>
                  </a:lnTo>
                  <a:cubicBezTo>
                    <a:pt x="122809" y="50800"/>
                    <a:pt x="50800" y="125222"/>
                    <a:pt x="50800" y="220472"/>
                  </a:cubicBezTo>
                  <a:close/>
                </a:path>
              </a:pathLst>
            </a:custGeom>
            <a:solidFill>
              <a:srgbClr val="59AAF2"/>
            </a:solidFill>
          </p:spPr>
        </p:sp>
      </p:grpSp>
      <p:grpSp>
        <p:nvGrpSpPr>
          <p:cNvPr name="Group 29" id="29"/>
          <p:cNvGrpSpPr/>
          <p:nvPr/>
        </p:nvGrpSpPr>
        <p:grpSpPr>
          <a:xfrm rot="0">
            <a:off x="9513054" y="4484854"/>
            <a:ext cx="5396483" cy="1328643"/>
            <a:chOff x="0" y="0"/>
            <a:chExt cx="7195310" cy="1771524"/>
          </a:xfrm>
        </p:grpSpPr>
        <p:sp>
          <p:nvSpPr>
            <p:cNvPr name="Freeform 30" id="30"/>
            <p:cNvSpPr/>
            <p:nvPr/>
          </p:nvSpPr>
          <p:spPr>
            <a:xfrm flipH="false" flipV="false" rot="0">
              <a:off x="25400" y="25400"/>
              <a:ext cx="7144512" cy="1720723"/>
            </a:xfrm>
            <a:custGeom>
              <a:avLst/>
              <a:gdLst/>
              <a:ahLst/>
              <a:cxnLst/>
              <a:rect r="r" b="b" t="t" l="l"/>
              <a:pathLst>
                <a:path h="1720723" w="7144512">
                  <a:moveTo>
                    <a:pt x="0" y="286766"/>
                  </a:moveTo>
                  <a:cubicBezTo>
                    <a:pt x="0" y="128397"/>
                    <a:pt x="131318" y="0"/>
                    <a:pt x="293116" y="0"/>
                  </a:cubicBezTo>
                  <a:lnTo>
                    <a:pt x="6851396" y="0"/>
                  </a:lnTo>
                  <a:cubicBezTo>
                    <a:pt x="7013321" y="0"/>
                    <a:pt x="7144512" y="128397"/>
                    <a:pt x="7144512" y="286766"/>
                  </a:cubicBezTo>
                  <a:lnTo>
                    <a:pt x="7144512" y="1433957"/>
                  </a:lnTo>
                  <a:cubicBezTo>
                    <a:pt x="7144512" y="1592326"/>
                    <a:pt x="7013194" y="1720723"/>
                    <a:pt x="6851396" y="1720723"/>
                  </a:cubicBezTo>
                  <a:lnTo>
                    <a:pt x="293116" y="1720723"/>
                  </a:lnTo>
                  <a:cubicBezTo>
                    <a:pt x="131318" y="1720723"/>
                    <a:pt x="0" y="1592326"/>
                    <a:pt x="0" y="1433957"/>
                  </a:cubicBezTo>
                  <a:close/>
                </a:path>
              </a:pathLst>
            </a:custGeom>
            <a:solidFill>
              <a:srgbClr val="C8E3FB"/>
            </a:solidFill>
          </p:spPr>
        </p:sp>
        <p:sp>
          <p:nvSpPr>
            <p:cNvPr name="Freeform 31" id="31"/>
            <p:cNvSpPr/>
            <p:nvPr/>
          </p:nvSpPr>
          <p:spPr>
            <a:xfrm flipH="false" flipV="false" rot="0">
              <a:off x="0" y="0"/>
              <a:ext cx="7195312" cy="1771523"/>
            </a:xfrm>
            <a:custGeom>
              <a:avLst/>
              <a:gdLst/>
              <a:ahLst/>
              <a:cxnLst/>
              <a:rect r="r" b="b" t="t" l="l"/>
              <a:pathLst>
                <a:path h="1771523" w="7195312">
                  <a:moveTo>
                    <a:pt x="0" y="312166"/>
                  </a:moveTo>
                  <a:cubicBezTo>
                    <a:pt x="0" y="139192"/>
                    <a:pt x="143129" y="0"/>
                    <a:pt x="318516" y="0"/>
                  </a:cubicBezTo>
                  <a:lnTo>
                    <a:pt x="6876796" y="0"/>
                  </a:lnTo>
                  <a:lnTo>
                    <a:pt x="6876796" y="25400"/>
                  </a:lnTo>
                  <a:lnTo>
                    <a:pt x="6876796" y="0"/>
                  </a:lnTo>
                  <a:cubicBezTo>
                    <a:pt x="7052183" y="0"/>
                    <a:pt x="7195312" y="139192"/>
                    <a:pt x="7195312" y="312166"/>
                  </a:cubicBezTo>
                  <a:lnTo>
                    <a:pt x="7169912" y="312166"/>
                  </a:lnTo>
                  <a:lnTo>
                    <a:pt x="7195312" y="312166"/>
                  </a:lnTo>
                  <a:lnTo>
                    <a:pt x="7195312" y="1459357"/>
                  </a:lnTo>
                  <a:lnTo>
                    <a:pt x="7169912" y="1459357"/>
                  </a:lnTo>
                  <a:lnTo>
                    <a:pt x="7195312" y="1459357"/>
                  </a:lnTo>
                  <a:cubicBezTo>
                    <a:pt x="7195312" y="1632331"/>
                    <a:pt x="7052183" y="1771523"/>
                    <a:pt x="6876796" y="1771523"/>
                  </a:cubicBezTo>
                  <a:lnTo>
                    <a:pt x="6876796" y="1746123"/>
                  </a:lnTo>
                  <a:lnTo>
                    <a:pt x="6876796" y="1771523"/>
                  </a:lnTo>
                  <a:lnTo>
                    <a:pt x="318516" y="1771523"/>
                  </a:lnTo>
                  <a:lnTo>
                    <a:pt x="318516" y="1746123"/>
                  </a:lnTo>
                  <a:lnTo>
                    <a:pt x="318516" y="1771523"/>
                  </a:lnTo>
                  <a:cubicBezTo>
                    <a:pt x="143129" y="1771523"/>
                    <a:pt x="0" y="1632331"/>
                    <a:pt x="0" y="1459357"/>
                  </a:cubicBezTo>
                  <a:lnTo>
                    <a:pt x="0" y="312166"/>
                  </a:lnTo>
                  <a:lnTo>
                    <a:pt x="25400" y="312166"/>
                  </a:lnTo>
                  <a:lnTo>
                    <a:pt x="0" y="312166"/>
                  </a:lnTo>
                  <a:moveTo>
                    <a:pt x="50800" y="312166"/>
                  </a:moveTo>
                  <a:lnTo>
                    <a:pt x="50800" y="1459357"/>
                  </a:lnTo>
                  <a:lnTo>
                    <a:pt x="25400" y="1459357"/>
                  </a:lnTo>
                  <a:lnTo>
                    <a:pt x="50800" y="1459357"/>
                  </a:lnTo>
                  <a:cubicBezTo>
                    <a:pt x="50800" y="1603248"/>
                    <a:pt x="170180" y="1720723"/>
                    <a:pt x="318516" y="1720723"/>
                  </a:cubicBezTo>
                  <a:lnTo>
                    <a:pt x="6876796" y="1720723"/>
                  </a:lnTo>
                  <a:cubicBezTo>
                    <a:pt x="7025259" y="1720723"/>
                    <a:pt x="7144512" y="1603121"/>
                    <a:pt x="7144512" y="1459357"/>
                  </a:cubicBezTo>
                  <a:lnTo>
                    <a:pt x="7144512" y="312166"/>
                  </a:lnTo>
                  <a:cubicBezTo>
                    <a:pt x="7144512" y="168275"/>
                    <a:pt x="7025132" y="50800"/>
                    <a:pt x="6876796" y="50800"/>
                  </a:cubicBezTo>
                  <a:lnTo>
                    <a:pt x="318516" y="50800"/>
                  </a:lnTo>
                  <a:lnTo>
                    <a:pt x="318516" y="25400"/>
                  </a:lnTo>
                  <a:lnTo>
                    <a:pt x="318516" y="50800"/>
                  </a:lnTo>
                  <a:cubicBezTo>
                    <a:pt x="170180" y="50800"/>
                    <a:pt x="50800" y="168402"/>
                    <a:pt x="50800" y="312166"/>
                  </a:cubicBezTo>
                  <a:close/>
                </a:path>
              </a:pathLst>
            </a:custGeom>
            <a:solidFill>
              <a:srgbClr val="C8E3FB"/>
            </a:solidFill>
          </p:spPr>
        </p:sp>
      </p:grpSp>
      <p:grpSp>
        <p:nvGrpSpPr>
          <p:cNvPr name="Group 32" id="32"/>
          <p:cNvGrpSpPr/>
          <p:nvPr/>
        </p:nvGrpSpPr>
        <p:grpSpPr>
          <a:xfrm rot="0">
            <a:off x="9496120" y="1389783"/>
            <a:ext cx="5413415" cy="1404843"/>
            <a:chOff x="0" y="0"/>
            <a:chExt cx="7217886" cy="1873124"/>
          </a:xfrm>
        </p:grpSpPr>
        <p:sp>
          <p:nvSpPr>
            <p:cNvPr name="Freeform 33" id="33"/>
            <p:cNvSpPr/>
            <p:nvPr/>
          </p:nvSpPr>
          <p:spPr>
            <a:xfrm flipH="false" flipV="false" rot="0">
              <a:off x="25400" y="25400"/>
              <a:ext cx="7167118" cy="1822450"/>
            </a:xfrm>
            <a:custGeom>
              <a:avLst/>
              <a:gdLst/>
              <a:ahLst/>
              <a:cxnLst/>
              <a:rect r="r" b="b" t="t" l="l"/>
              <a:pathLst>
                <a:path h="1822450" w="7167118">
                  <a:moveTo>
                    <a:pt x="0" y="303784"/>
                  </a:moveTo>
                  <a:cubicBezTo>
                    <a:pt x="0" y="136017"/>
                    <a:pt x="138811" y="0"/>
                    <a:pt x="310007" y="0"/>
                  </a:cubicBezTo>
                  <a:lnTo>
                    <a:pt x="6857111" y="0"/>
                  </a:lnTo>
                  <a:cubicBezTo>
                    <a:pt x="7028307" y="0"/>
                    <a:pt x="7167118" y="136017"/>
                    <a:pt x="7167118" y="303784"/>
                  </a:cubicBezTo>
                  <a:lnTo>
                    <a:pt x="7167118" y="1518666"/>
                  </a:lnTo>
                  <a:cubicBezTo>
                    <a:pt x="7167118" y="1686433"/>
                    <a:pt x="7028307" y="1822450"/>
                    <a:pt x="6857111" y="1822450"/>
                  </a:cubicBezTo>
                  <a:lnTo>
                    <a:pt x="310007" y="1822450"/>
                  </a:lnTo>
                  <a:cubicBezTo>
                    <a:pt x="138811" y="1822323"/>
                    <a:pt x="0" y="1686306"/>
                    <a:pt x="0" y="1518539"/>
                  </a:cubicBezTo>
                  <a:close/>
                </a:path>
              </a:pathLst>
            </a:custGeom>
            <a:solidFill>
              <a:srgbClr val="59AAF2"/>
            </a:solidFill>
          </p:spPr>
        </p:sp>
        <p:sp>
          <p:nvSpPr>
            <p:cNvPr name="Freeform 34" id="34"/>
            <p:cNvSpPr/>
            <p:nvPr/>
          </p:nvSpPr>
          <p:spPr>
            <a:xfrm flipH="false" flipV="false" rot="0">
              <a:off x="0" y="0"/>
              <a:ext cx="7217918" cy="1873250"/>
            </a:xfrm>
            <a:custGeom>
              <a:avLst/>
              <a:gdLst/>
              <a:ahLst/>
              <a:cxnLst/>
              <a:rect r="r" b="b" t="t" l="l"/>
              <a:pathLst>
                <a:path h="1873250" w="7217918">
                  <a:moveTo>
                    <a:pt x="0" y="329184"/>
                  </a:moveTo>
                  <a:cubicBezTo>
                    <a:pt x="0" y="146812"/>
                    <a:pt x="150622" y="0"/>
                    <a:pt x="335407" y="0"/>
                  </a:cubicBezTo>
                  <a:lnTo>
                    <a:pt x="6882511" y="0"/>
                  </a:lnTo>
                  <a:lnTo>
                    <a:pt x="6882511" y="25400"/>
                  </a:lnTo>
                  <a:lnTo>
                    <a:pt x="6882511" y="0"/>
                  </a:lnTo>
                  <a:cubicBezTo>
                    <a:pt x="7067296" y="0"/>
                    <a:pt x="7217918" y="146812"/>
                    <a:pt x="7217918" y="329184"/>
                  </a:cubicBezTo>
                  <a:lnTo>
                    <a:pt x="7192518" y="329184"/>
                  </a:lnTo>
                  <a:lnTo>
                    <a:pt x="7217918" y="329184"/>
                  </a:lnTo>
                  <a:lnTo>
                    <a:pt x="7217918" y="1544066"/>
                  </a:lnTo>
                  <a:lnTo>
                    <a:pt x="7192518" y="1544066"/>
                  </a:lnTo>
                  <a:lnTo>
                    <a:pt x="7217918" y="1544066"/>
                  </a:lnTo>
                  <a:cubicBezTo>
                    <a:pt x="7217918" y="1726311"/>
                    <a:pt x="7067296" y="1873250"/>
                    <a:pt x="6882511" y="1873250"/>
                  </a:cubicBezTo>
                  <a:lnTo>
                    <a:pt x="6882511" y="1847850"/>
                  </a:lnTo>
                  <a:lnTo>
                    <a:pt x="6882511" y="1873250"/>
                  </a:lnTo>
                  <a:lnTo>
                    <a:pt x="335407" y="1873250"/>
                  </a:lnTo>
                  <a:lnTo>
                    <a:pt x="335407" y="1847850"/>
                  </a:lnTo>
                  <a:lnTo>
                    <a:pt x="335407" y="1873250"/>
                  </a:lnTo>
                  <a:cubicBezTo>
                    <a:pt x="150622" y="1873123"/>
                    <a:pt x="0" y="1726311"/>
                    <a:pt x="0" y="1543939"/>
                  </a:cubicBezTo>
                  <a:lnTo>
                    <a:pt x="0" y="329184"/>
                  </a:lnTo>
                  <a:lnTo>
                    <a:pt x="25400" y="329184"/>
                  </a:lnTo>
                  <a:lnTo>
                    <a:pt x="0" y="329184"/>
                  </a:lnTo>
                  <a:moveTo>
                    <a:pt x="50800" y="329184"/>
                  </a:moveTo>
                  <a:lnTo>
                    <a:pt x="50800" y="1544066"/>
                  </a:lnTo>
                  <a:lnTo>
                    <a:pt x="25400" y="1544066"/>
                  </a:lnTo>
                  <a:lnTo>
                    <a:pt x="50800" y="1544066"/>
                  </a:lnTo>
                  <a:cubicBezTo>
                    <a:pt x="50800" y="1697355"/>
                    <a:pt x="177673" y="1822450"/>
                    <a:pt x="335407" y="1822450"/>
                  </a:cubicBezTo>
                  <a:lnTo>
                    <a:pt x="6882511" y="1822450"/>
                  </a:lnTo>
                  <a:cubicBezTo>
                    <a:pt x="7040118" y="1822450"/>
                    <a:pt x="7167118" y="1697355"/>
                    <a:pt x="7167118" y="1544066"/>
                  </a:cubicBezTo>
                  <a:lnTo>
                    <a:pt x="7167118" y="329184"/>
                  </a:lnTo>
                  <a:cubicBezTo>
                    <a:pt x="7167118" y="175895"/>
                    <a:pt x="7040118" y="50800"/>
                    <a:pt x="6882511" y="50800"/>
                  </a:cubicBezTo>
                  <a:lnTo>
                    <a:pt x="335407" y="50800"/>
                  </a:lnTo>
                  <a:lnTo>
                    <a:pt x="335407" y="25400"/>
                  </a:lnTo>
                  <a:lnTo>
                    <a:pt x="335407" y="50800"/>
                  </a:lnTo>
                  <a:cubicBezTo>
                    <a:pt x="177673" y="50800"/>
                    <a:pt x="50800" y="175895"/>
                    <a:pt x="50800" y="329184"/>
                  </a:cubicBezTo>
                  <a:close/>
                </a:path>
              </a:pathLst>
            </a:custGeom>
            <a:solidFill>
              <a:srgbClr val="59AAF2"/>
            </a:solidFill>
          </p:spPr>
        </p:sp>
      </p:grpSp>
      <p:grpSp>
        <p:nvGrpSpPr>
          <p:cNvPr name="Group 35" id="35"/>
          <p:cNvGrpSpPr/>
          <p:nvPr/>
        </p:nvGrpSpPr>
        <p:grpSpPr>
          <a:xfrm rot="0">
            <a:off x="9496120" y="2933426"/>
            <a:ext cx="5404948" cy="1345574"/>
            <a:chOff x="0" y="0"/>
            <a:chExt cx="7206598" cy="1794098"/>
          </a:xfrm>
        </p:grpSpPr>
        <p:sp>
          <p:nvSpPr>
            <p:cNvPr name="Freeform 36" id="36"/>
            <p:cNvSpPr/>
            <p:nvPr/>
          </p:nvSpPr>
          <p:spPr>
            <a:xfrm flipH="false" flipV="false" rot="0">
              <a:off x="25400" y="25400"/>
              <a:ext cx="7155815" cy="1743329"/>
            </a:xfrm>
            <a:custGeom>
              <a:avLst/>
              <a:gdLst/>
              <a:ahLst/>
              <a:cxnLst/>
              <a:rect r="r" b="b" t="t" l="l"/>
              <a:pathLst>
                <a:path h="1743329" w="7155815">
                  <a:moveTo>
                    <a:pt x="0" y="290576"/>
                  </a:moveTo>
                  <a:cubicBezTo>
                    <a:pt x="0" y="130048"/>
                    <a:pt x="132969" y="0"/>
                    <a:pt x="296926" y="0"/>
                  </a:cubicBezTo>
                  <a:lnTo>
                    <a:pt x="6858889" y="0"/>
                  </a:lnTo>
                  <a:cubicBezTo>
                    <a:pt x="7022846" y="0"/>
                    <a:pt x="7155815" y="130048"/>
                    <a:pt x="7155815" y="290576"/>
                  </a:cubicBezTo>
                  <a:lnTo>
                    <a:pt x="7155815" y="1452753"/>
                  </a:lnTo>
                  <a:cubicBezTo>
                    <a:pt x="7155815" y="1613281"/>
                    <a:pt x="7022846" y="1743329"/>
                    <a:pt x="6858889" y="1743329"/>
                  </a:cubicBezTo>
                  <a:lnTo>
                    <a:pt x="296926" y="1743329"/>
                  </a:lnTo>
                  <a:cubicBezTo>
                    <a:pt x="132969" y="1743329"/>
                    <a:pt x="0" y="1613154"/>
                    <a:pt x="0" y="1452753"/>
                  </a:cubicBezTo>
                  <a:close/>
                </a:path>
              </a:pathLst>
            </a:custGeom>
            <a:solidFill>
              <a:srgbClr val="91C6F7"/>
            </a:solidFill>
          </p:spPr>
        </p:sp>
        <p:sp>
          <p:nvSpPr>
            <p:cNvPr name="Freeform 37" id="37"/>
            <p:cNvSpPr/>
            <p:nvPr/>
          </p:nvSpPr>
          <p:spPr>
            <a:xfrm flipH="false" flipV="false" rot="0">
              <a:off x="0" y="0"/>
              <a:ext cx="7206615" cy="1794129"/>
            </a:xfrm>
            <a:custGeom>
              <a:avLst/>
              <a:gdLst/>
              <a:ahLst/>
              <a:cxnLst/>
              <a:rect r="r" b="b" t="t" l="l"/>
              <a:pathLst>
                <a:path h="1794129" w="7206615">
                  <a:moveTo>
                    <a:pt x="0" y="315976"/>
                  </a:moveTo>
                  <a:cubicBezTo>
                    <a:pt x="0" y="140970"/>
                    <a:pt x="144780" y="0"/>
                    <a:pt x="322326" y="0"/>
                  </a:cubicBezTo>
                  <a:lnTo>
                    <a:pt x="6884289" y="0"/>
                  </a:lnTo>
                  <a:lnTo>
                    <a:pt x="6884289" y="25400"/>
                  </a:lnTo>
                  <a:lnTo>
                    <a:pt x="6884289" y="0"/>
                  </a:lnTo>
                  <a:cubicBezTo>
                    <a:pt x="7061835" y="0"/>
                    <a:pt x="7206615" y="140970"/>
                    <a:pt x="7206615" y="315976"/>
                  </a:cubicBezTo>
                  <a:lnTo>
                    <a:pt x="7181215" y="315976"/>
                  </a:lnTo>
                  <a:lnTo>
                    <a:pt x="7206615" y="315976"/>
                  </a:lnTo>
                  <a:lnTo>
                    <a:pt x="7206615" y="1478153"/>
                  </a:lnTo>
                  <a:lnTo>
                    <a:pt x="7181215" y="1478153"/>
                  </a:lnTo>
                  <a:lnTo>
                    <a:pt x="7206615" y="1478153"/>
                  </a:lnTo>
                  <a:cubicBezTo>
                    <a:pt x="7206615" y="1653159"/>
                    <a:pt x="7061835" y="1794129"/>
                    <a:pt x="6884289" y="1794129"/>
                  </a:cubicBezTo>
                  <a:lnTo>
                    <a:pt x="6884289" y="1768729"/>
                  </a:lnTo>
                  <a:lnTo>
                    <a:pt x="6884289" y="1794129"/>
                  </a:lnTo>
                  <a:lnTo>
                    <a:pt x="322326" y="1794129"/>
                  </a:lnTo>
                  <a:lnTo>
                    <a:pt x="322326" y="1768729"/>
                  </a:lnTo>
                  <a:lnTo>
                    <a:pt x="322326" y="1794129"/>
                  </a:lnTo>
                  <a:cubicBezTo>
                    <a:pt x="144780" y="1794129"/>
                    <a:pt x="0" y="1653159"/>
                    <a:pt x="0" y="1478153"/>
                  </a:cubicBezTo>
                  <a:lnTo>
                    <a:pt x="0" y="315976"/>
                  </a:lnTo>
                  <a:lnTo>
                    <a:pt x="25400" y="315976"/>
                  </a:lnTo>
                  <a:lnTo>
                    <a:pt x="0" y="315976"/>
                  </a:lnTo>
                  <a:moveTo>
                    <a:pt x="50800" y="315976"/>
                  </a:moveTo>
                  <a:lnTo>
                    <a:pt x="50800" y="1478153"/>
                  </a:lnTo>
                  <a:lnTo>
                    <a:pt x="25400" y="1478153"/>
                  </a:lnTo>
                  <a:lnTo>
                    <a:pt x="50800" y="1478153"/>
                  </a:lnTo>
                  <a:cubicBezTo>
                    <a:pt x="50800" y="1624076"/>
                    <a:pt x="171831" y="1743329"/>
                    <a:pt x="322326" y="1743329"/>
                  </a:cubicBezTo>
                  <a:lnTo>
                    <a:pt x="6884289" y="1743329"/>
                  </a:lnTo>
                  <a:cubicBezTo>
                    <a:pt x="7034784" y="1743329"/>
                    <a:pt x="7155815" y="1624076"/>
                    <a:pt x="7155815" y="1478153"/>
                  </a:cubicBezTo>
                  <a:lnTo>
                    <a:pt x="7155815" y="315976"/>
                  </a:lnTo>
                  <a:cubicBezTo>
                    <a:pt x="7155815" y="170053"/>
                    <a:pt x="7034784" y="50800"/>
                    <a:pt x="6884289" y="50800"/>
                  </a:cubicBezTo>
                  <a:lnTo>
                    <a:pt x="322326" y="50800"/>
                  </a:lnTo>
                  <a:lnTo>
                    <a:pt x="322326" y="25400"/>
                  </a:lnTo>
                  <a:lnTo>
                    <a:pt x="322326" y="50800"/>
                  </a:lnTo>
                  <a:cubicBezTo>
                    <a:pt x="171831" y="50800"/>
                    <a:pt x="50800" y="170053"/>
                    <a:pt x="50800" y="315976"/>
                  </a:cubicBezTo>
                  <a:close/>
                </a:path>
              </a:pathLst>
            </a:custGeom>
            <a:solidFill>
              <a:srgbClr val="91C6F7"/>
            </a:solidFill>
          </p:spPr>
        </p:sp>
      </p:grpSp>
      <p:grpSp>
        <p:nvGrpSpPr>
          <p:cNvPr name="Group 38" id="38"/>
          <p:cNvGrpSpPr/>
          <p:nvPr/>
        </p:nvGrpSpPr>
        <p:grpSpPr>
          <a:xfrm rot="0">
            <a:off x="9496120" y="7326270"/>
            <a:ext cx="5430348" cy="1481040"/>
            <a:chOff x="0" y="0"/>
            <a:chExt cx="7240464" cy="1974720"/>
          </a:xfrm>
        </p:grpSpPr>
        <p:sp>
          <p:nvSpPr>
            <p:cNvPr name="Freeform 39" id="39"/>
            <p:cNvSpPr/>
            <p:nvPr/>
          </p:nvSpPr>
          <p:spPr>
            <a:xfrm flipH="false" flipV="false" rot="0">
              <a:off x="25400" y="25400"/>
              <a:ext cx="7189597" cy="1923923"/>
            </a:xfrm>
            <a:custGeom>
              <a:avLst/>
              <a:gdLst/>
              <a:ahLst/>
              <a:cxnLst/>
              <a:rect r="r" b="b" t="t" l="l"/>
              <a:pathLst>
                <a:path h="1923923" w="7189597">
                  <a:moveTo>
                    <a:pt x="0" y="320675"/>
                  </a:moveTo>
                  <a:cubicBezTo>
                    <a:pt x="0" y="143510"/>
                    <a:pt x="146304" y="0"/>
                    <a:pt x="326771" y="0"/>
                  </a:cubicBezTo>
                  <a:lnTo>
                    <a:pt x="6862826" y="0"/>
                  </a:lnTo>
                  <a:cubicBezTo>
                    <a:pt x="7043293" y="0"/>
                    <a:pt x="7189597" y="143510"/>
                    <a:pt x="7189597" y="320675"/>
                  </a:cubicBezTo>
                  <a:lnTo>
                    <a:pt x="7189597" y="1603248"/>
                  </a:lnTo>
                  <a:cubicBezTo>
                    <a:pt x="7189597" y="1780286"/>
                    <a:pt x="7043293" y="1923923"/>
                    <a:pt x="6862826" y="1923923"/>
                  </a:cubicBezTo>
                  <a:lnTo>
                    <a:pt x="326771" y="1923923"/>
                  </a:lnTo>
                  <a:cubicBezTo>
                    <a:pt x="146304" y="1923923"/>
                    <a:pt x="0" y="1780413"/>
                    <a:pt x="0" y="1603248"/>
                  </a:cubicBezTo>
                  <a:close/>
                </a:path>
              </a:pathLst>
            </a:custGeom>
            <a:solidFill>
              <a:srgbClr val="59AAF2"/>
            </a:solidFill>
          </p:spPr>
        </p:sp>
        <p:sp>
          <p:nvSpPr>
            <p:cNvPr name="Freeform 40" id="40"/>
            <p:cNvSpPr/>
            <p:nvPr/>
          </p:nvSpPr>
          <p:spPr>
            <a:xfrm flipH="false" flipV="false" rot="0">
              <a:off x="0" y="0"/>
              <a:ext cx="7240397" cy="1974723"/>
            </a:xfrm>
            <a:custGeom>
              <a:avLst/>
              <a:gdLst/>
              <a:ahLst/>
              <a:cxnLst/>
              <a:rect r="r" b="b" t="t" l="l"/>
              <a:pathLst>
                <a:path h="1974723" w="7240397">
                  <a:moveTo>
                    <a:pt x="0" y="346075"/>
                  </a:moveTo>
                  <a:cubicBezTo>
                    <a:pt x="0" y="154432"/>
                    <a:pt x="158115" y="0"/>
                    <a:pt x="352171" y="0"/>
                  </a:cubicBezTo>
                  <a:lnTo>
                    <a:pt x="6888226" y="0"/>
                  </a:lnTo>
                  <a:lnTo>
                    <a:pt x="6888226" y="25400"/>
                  </a:lnTo>
                  <a:lnTo>
                    <a:pt x="6888226" y="0"/>
                  </a:lnTo>
                  <a:cubicBezTo>
                    <a:pt x="7082282" y="0"/>
                    <a:pt x="7240397" y="154432"/>
                    <a:pt x="7240397" y="346075"/>
                  </a:cubicBezTo>
                  <a:lnTo>
                    <a:pt x="7214997" y="346075"/>
                  </a:lnTo>
                  <a:lnTo>
                    <a:pt x="7240397" y="346075"/>
                  </a:lnTo>
                  <a:lnTo>
                    <a:pt x="7240397" y="1628648"/>
                  </a:lnTo>
                  <a:lnTo>
                    <a:pt x="7214997" y="1628648"/>
                  </a:lnTo>
                  <a:lnTo>
                    <a:pt x="7240397" y="1628648"/>
                  </a:lnTo>
                  <a:cubicBezTo>
                    <a:pt x="7240397" y="1820164"/>
                    <a:pt x="7082282" y="1974723"/>
                    <a:pt x="6888226" y="1974723"/>
                  </a:cubicBezTo>
                  <a:lnTo>
                    <a:pt x="6888226" y="1949323"/>
                  </a:lnTo>
                  <a:lnTo>
                    <a:pt x="6888226" y="1974723"/>
                  </a:lnTo>
                  <a:lnTo>
                    <a:pt x="352171" y="1974723"/>
                  </a:lnTo>
                  <a:lnTo>
                    <a:pt x="352171" y="1949323"/>
                  </a:lnTo>
                  <a:lnTo>
                    <a:pt x="352171" y="1974723"/>
                  </a:lnTo>
                  <a:cubicBezTo>
                    <a:pt x="158115" y="1974723"/>
                    <a:pt x="0" y="1820291"/>
                    <a:pt x="0" y="1628648"/>
                  </a:cubicBezTo>
                  <a:lnTo>
                    <a:pt x="0" y="346075"/>
                  </a:lnTo>
                  <a:lnTo>
                    <a:pt x="25400" y="346075"/>
                  </a:lnTo>
                  <a:lnTo>
                    <a:pt x="0" y="346075"/>
                  </a:lnTo>
                  <a:moveTo>
                    <a:pt x="50800" y="346075"/>
                  </a:moveTo>
                  <a:lnTo>
                    <a:pt x="50800" y="1628648"/>
                  </a:lnTo>
                  <a:lnTo>
                    <a:pt x="25400" y="1628648"/>
                  </a:lnTo>
                  <a:lnTo>
                    <a:pt x="50800" y="1628648"/>
                  </a:lnTo>
                  <a:cubicBezTo>
                    <a:pt x="50800" y="1791208"/>
                    <a:pt x="185293" y="1923923"/>
                    <a:pt x="352171" y="1923923"/>
                  </a:cubicBezTo>
                  <a:lnTo>
                    <a:pt x="6888226" y="1923923"/>
                  </a:lnTo>
                  <a:cubicBezTo>
                    <a:pt x="7055104" y="1923923"/>
                    <a:pt x="7189597" y="1791335"/>
                    <a:pt x="7189597" y="1628648"/>
                  </a:cubicBezTo>
                  <a:lnTo>
                    <a:pt x="7189597" y="346075"/>
                  </a:lnTo>
                  <a:cubicBezTo>
                    <a:pt x="7189724" y="183388"/>
                    <a:pt x="7055231" y="50800"/>
                    <a:pt x="6888226" y="50800"/>
                  </a:cubicBezTo>
                  <a:lnTo>
                    <a:pt x="352171" y="50800"/>
                  </a:lnTo>
                  <a:lnTo>
                    <a:pt x="352171" y="25400"/>
                  </a:lnTo>
                  <a:lnTo>
                    <a:pt x="352171" y="50800"/>
                  </a:lnTo>
                  <a:cubicBezTo>
                    <a:pt x="185293" y="50800"/>
                    <a:pt x="50800" y="183388"/>
                    <a:pt x="50800" y="346075"/>
                  </a:cubicBezTo>
                  <a:close/>
                </a:path>
              </a:pathLst>
            </a:custGeom>
            <a:solidFill>
              <a:srgbClr val="59AAF2"/>
            </a:solidFill>
          </p:spPr>
        </p:sp>
      </p:grpSp>
      <p:grpSp>
        <p:nvGrpSpPr>
          <p:cNvPr name="Group 41" id="41"/>
          <p:cNvGrpSpPr/>
          <p:nvPr/>
        </p:nvGrpSpPr>
        <p:grpSpPr>
          <a:xfrm rot="0">
            <a:off x="9496120" y="5952977"/>
            <a:ext cx="5438815" cy="1227044"/>
            <a:chOff x="0" y="0"/>
            <a:chExt cx="7251754" cy="1636058"/>
          </a:xfrm>
        </p:grpSpPr>
        <p:sp>
          <p:nvSpPr>
            <p:cNvPr name="Freeform 42" id="42"/>
            <p:cNvSpPr/>
            <p:nvPr/>
          </p:nvSpPr>
          <p:spPr>
            <a:xfrm flipH="false" flipV="false" rot="0">
              <a:off x="25400" y="25400"/>
              <a:ext cx="7200900" cy="1585214"/>
            </a:xfrm>
            <a:custGeom>
              <a:avLst/>
              <a:gdLst/>
              <a:ahLst/>
              <a:cxnLst/>
              <a:rect r="r" b="b" t="t" l="l"/>
              <a:pathLst>
                <a:path h="1585214" w="7200900">
                  <a:moveTo>
                    <a:pt x="0" y="264160"/>
                  </a:moveTo>
                  <a:cubicBezTo>
                    <a:pt x="0" y="118237"/>
                    <a:pt x="121285" y="0"/>
                    <a:pt x="270764" y="0"/>
                  </a:cubicBezTo>
                  <a:lnTo>
                    <a:pt x="6930136" y="0"/>
                  </a:lnTo>
                  <a:cubicBezTo>
                    <a:pt x="7079742" y="0"/>
                    <a:pt x="7200900" y="118237"/>
                    <a:pt x="7200900" y="264160"/>
                  </a:cubicBezTo>
                  <a:lnTo>
                    <a:pt x="7200900" y="1320927"/>
                  </a:lnTo>
                  <a:cubicBezTo>
                    <a:pt x="7200900" y="1466850"/>
                    <a:pt x="7079615" y="1585087"/>
                    <a:pt x="6930136" y="1585087"/>
                  </a:cubicBezTo>
                  <a:lnTo>
                    <a:pt x="270764" y="1585087"/>
                  </a:lnTo>
                  <a:cubicBezTo>
                    <a:pt x="121285" y="1585214"/>
                    <a:pt x="0" y="1466977"/>
                    <a:pt x="0" y="1321054"/>
                  </a:cubicBezTo>
                  <a:close/>
                </a:path>
              </a:pathLst>
            </a:custGeom>
            <a:solidFill>
              <a:srgbClr val="91C6F7"/>
            </a:solidFill>
          </p:spPr>
        </p:sp>
        <p:sp>
          <p:nvSpPr>
            <p:cNvPr name="Freeform 43" id="43"/>
            <p:cNvSpPr/>
            <p:nvPr/>
          </p:nvSpPr>
          <p:spPr>
            <a:xfrm flipH="false" flipV="false" rot="0">
              <a:off x="0" y="0"/>
              <a:ext cx="7251700" cy="1636014"/>
            </a:xfrm>
            <a:custGeom>
              <a:avLst/>
              <a:gdLst/>
              <a:ahLst/>
              <a:cxnLst/>
              <a:rect r="r" b="b" t="t" l="l"/>
              <a:pathLst>
                <a:path h="1636014" w="7251700">
                  <a:moveTo>
                    <a:pt x="0" y="289560"/>
                  </a:moveTo>
                  <a:cubicBezTo>
                    <a:pt x="0" y="129032"/>
                    <a:pt x="133223" y="0"/>
                    <a:pt x="296164" y="0"/>
                  </a:cubicBezTo>
                  <a:lnTo>
                    <a:pt x="6955536" y="0"/>
                  </a:lnTo>
                  <a:lnTo>
                    <a:pt x="6955536" y="25400"/>
                  </a:lnTo>
                  <a:lnTo>
                    <a:pt x="6955536" y="0"/>
                  </a:lnTo>
                  <a:cubicBezTo>
                    <a:pt x="7118604" y="0"/>
                    <a:pt x="7251700" y="129032"/>
                    <a:pt x="7251700" y="289560"/>
                  </a:cubicBezTo>
                  <a:lnTo>
                    <a:pt x="7226300" y="289560"/>
                  </a:lnTo>
                  <a:lnTo>
                    <a:pt x="7251700" y="289560"/>
                  </a:lnTo>
                  <a:lnTo>
                    <a:pt x="7251700" y="1346327"/>
                  </a:lnTo>
                  <a:lnTo>
                    <a:pt x="7226300" y="1346327"/>
                  </a:lnTo>
                  <a:lnTo>
                    <a:pt x="7251700" y="1346327"/>
                  </a:lnTo>
                  <a:cubicBezTo>
                    <a:pt x="7251700" y="1506855"/>
                    <a:pt x="7118477" y="1635887"/>
                    <a:pt x="6955536" y="1635887"/>
                  </a:cubicBezTo>
                  <a:lnTo>
                    <a:pt x="6955536" y="1610487"/>
                  </a:lnTo>
                  <a:lnTo>
                    <a:pt x="6955536" y="1635887"/>
                  </a:lnTo>
                  <a:lnTo>
                    <a:pt x="296164" y="1635887"/>
                  </a:lnTo>
                  <a:lnTo>
                    <a:pt x="296164" y="1610487"/>
                  </a:lnTo>
                  <a:lnTo>
                    <a:pt x="296164" y="1635887"/>
                  </a:lnTo>
                  <a:cubicBezTo>
                    <a:pt x="133223" y="1636014"/>
                    <a:pt x="0" y="1506982"/>
                    <a:pt x="0" y="1346454"/>
                  </a:cubicBezTo>
                  <a:lnTo>
                    <a:pt x="0" y="289560"/>
                  </a:lnTo>
                  <a:lnTo>
                    <a:pt x="25400" y="289560"/>
                  </a:lnTo>
                  <a:lnTo>
                    <a:pt x="0" y="289560"/>
                  </a:lnTo>
                  <a:moveTo>
                    <a:pt x="50800" y="289560"/>
                  </a:moveTo>
                  <a:lnTo>
                    <a:pt x="50800" y="1346327"/>
                  </a:lnTo>
                  <a:lnTo>
                    <a:pt x="25400" y="1346327"/>
                  </a:lnTo>
                  <a:lnTo>
                    <a:pt x="50800" y="1346327"/>
                  </a:lnTo>
                  <a:cubicBezTo>
                    <a:pt x="50800" y="1477645"/>
                    <a:pt x="160020" y="1585087"/>
                    <a:pt x="296164" y="1585087"/>
                  </a:cubicBezTo>
                  <a:lnTo>
                    <a:pt x="6955536" y="1585087"/>
                  </a:lnTo>
                  <a:cubicBezTo>
                    <a:pt x="7091680" y="1585087"/>
                    <a:pt x="7200900" y="1477645"/>
                    <a:pt x="7200900" y="1346327"/>
                  </a:cubicBezTo>
                  <a:lnTo>
                    <a:pt x="7200900" y="289560"/>
                  </a:lnTo>
                  <a:cubicBezTo>
                    <a:pt x="7200900" y="158242"/>
                    <a:pt x="7091680" y="50800"/>
                    <a:pt x="6955536" y="50800"/>
                  </a:cubicBezTo>
                  <a:lnTo>
                    <a:pt x="296164" y="50800"/>
                  </a:lnTo>
                  <a:lnTo>
                    <a:pt x="296164" y="25400"/>
                  </a:lnTo>
                  <a:lnTo>
                    <a:pt x="296164" y="50800"/>
                  </a:lnTo>
                  <a:cubicBezTo>
                    <a:pt x="160020" y="50800"/>
                    <a:pt x="50800" y="158242"/>
                    <a:pt x="50800" y="289560"/>
                  </a:cubicBezTo>
                  <a:close/>
                </a:path>
              </a:pathLst>
            </a:custGeom>
            <a:solidFill>
              <a:srgbClr val="91C6F7"/>
            </a:solidFill>
          </p:spPr>
        </p:sp>
      </p:grpSp>
      <p:sp>
        <p:nvSpPr>
          <p:cNvPr name="TextBox 44" id="44"/>
          <p:cNvSpPr txBox="true"/>
          <p:nvPr/>
        </p:nvSpPr>
        <p:spPr>
          <a:xfrm rot="0">
            <a:off x="2062148" y="4566239"/>
            <a:ext cx="2139987" cy="1995577"/>
          </a:xfrm>
          <a:prstGeom prst="rect">
            <a:avLst/>
          </a:prstGeom>
        </p:spPr>
        <p:txBody>
          <a:bodyPr anchor="t" rtlCol="false" tIns="0" lIns="0" bIns="0" rIns="0">
            <a:spAutoFit/>
          </a:bodyPr>
          <a:lstStyle/>
          <a:p>
            <a:pPr algn="l">
              <a:lnSpc>
                <a:spcPts val="2520"/>
              </a:lnSpc>
            </a:pPr>
            <a:r>
              <a:rPr lang="en-US" sz="2100">
                <a:solidFill>
                  <a:srgbClr val="000000"/>
                </a:solidFill>
                <a:latin typeface="Arimo"/>
                <a:ea typeface="Arimo"/>
                <a:cs typeface="Arimo"/>
                <a:sym typeface="Arimo"/>
              </a:rPr>
              <a:t>Our app offers budget friendly subscriptions</a:t>
            </a:r>
          </a:p>
          <a:p>
            <a:pPr algn="l">
              <a:lnSpc>
                <a:spcPts val="2520"/>
              </a:lnSpc>
            </a:pPr>
            <a:r>
              <a:rPr lang="en-US" sz="2100">
                <a:solidFill>
                  <a:srgbClr val="000000"/>
                </a:solidFill>
                <a:latin typeface="Arimo"/>
                <a:ea typeface="Arimo"/>
                <a:cs typeface="Arimo"/>
                <a:sym typeface="Arimo"/>
              </a:rPr>
              <a:t>making quality education accessible to all.</a:t>
            </a:r>
          </a:p>
        </p:txBody>
      </p:sp>
      <p:sp>
        <p:nvSpPr>
          <p:cNvPr name="TextBox 45" id="45"/>
          <p:cNvSpPr txBox="true"/>
          <p:nvPr/>
        </p:nvSpPr>
        <p:spPr>
          <a:xfrm rot="0">
            <a:off x="10225700" y="1509732"/>
            <a:ext cx="4135120" cy="1164581"/>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Market Potential</a:t>
            </a:r>
          </a:p>
          <a:p>
            <a:pPr algn="l" marL="325755" indent="-162878" lvl="1">
              <a:lnSpc>
                <a:spcPts val="2160"/>
              </a:lnSpc>
              <a:buFont typeface="Arial"/>
              <a:buChar char="•"/>
            </a:pPr>
            <a:r>
              <a:rPr lang="en-US" sz="1800">
                <a:solidFill>
                  <a:srgbClr val="000000"/>
                </a:solidFill>
                <a:latin typeface="Cambria"/>
                <a:ea typeface="Cambria"/>
                <a:cs typeface="Cambria"/>
                <a:sym typeface="Cambria"/>
              </a:rPr>
              <a:t>Target educational institutions</a:t>
            </a:r>
          </a:p>
          <a:p>
            <a:pPr algn="l" marL="325755" indent="-162878" lvl="1">
              <a:lnSpc>
                <a:spcPts val="2160"/>
              </a:lnSpc>
              <a:buFont typeface="Arial"/>
              <a:buChar char="•"/>
            </a:pPr>
            <a:r>
              <a:rPr lang="en-US" sz="1800">
                <a:solidFill>
                  <a:srgbClr val="000000"/>
                </a:solidFill>
                <a:latin typeface="Cambria"/>
                <a:ea typeface="Cambria"/>
                <a:cs typeface="Cambria"/>
                <a:sym typeface="Cambria"/>
              </a:rPr>
              <a:t>Target online course providers</a:t>
            </a:r>
          </a:p>
          <a:p>
            <a:pPr algn="l" marL="325755" indent="-162878" lvl="1">
              <a:lnSpc>
                <a:spcPts val="2160"/>
              </a:lnSpc>
            </a:pPr>
          </a:p>
        </p:txBody>
      </p:sp>
      <p:sp>
        <p:nvSpPr>
          <p:cNvPr name="TextBox 46" id="46"/>
          <p:cNvSpPr txBox="true"/>
          <p:nvPr/>
        </p:nvSpPr>
        <p:spPr>
          <a:xfrm rot="0">
            <a:off x="10230441" y="3050667"/>
            <a:ext cx="4202853" cy="1164581"/>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Revenue Model</a:t>
            </a:r>
          </a:p>
          <a:p>
            <a:pPr algn="l" marL="325755" indent="-162878" lvl="1">
              <a:lnSpc>
                <a:spcPts val="2160"/>
              </a:lnSpc>
              <a:buFont typeface="Arial"/>
              <a:buChar char="•"/>
            </a:pPr>
            <a:r>
              <a:rPr lang="en-US" sz="1800">
                <a:solidFill>
                  <a:srgbClr val="000000"/>
                </a:solidFill>
                <a:latin typeface="Cambria"/>
                <a:ea typeface="Cambria"/>
                <a:cs typeface="Cambria"/>
                <a:sym typeface="Cambria"/>
              </a:rPr>
              <a:t>Subscription-based pricing</a:t>
            </a:r>
          </a:p>
          <a:p>
            <a:pPr algn="l" marL="325755" indent="-162878" lvl="1">
              <a:lnSpc>
                <a:spcPts val="2160"/>
              </a:lnSpc>
              <a:buFont typeface="Arial"/>
              <a:buChar char="•"/>
            </a:pPr>
            <a:r>
              <a:rPr lang="en-US" sz="1800">
                <a:solidFill>
                  <a:srgbClr val="000000"/>
                </a:solidFill>
                <a:latin typeface="Cambria"/>
                <a:ea typeface="Cambria"/>
                <a:cs typeface="Cambria"/>
                <a:sym typeface="Cambria"/>
              </a:rPr>
              <a:t>Licensing fees</a:t>
            </a:r>
          </a:p>
          <a:p>
            <a:pPr algn="l" marL="325755" indent="-162878" lvl="1">
              <a:lnSpc>
                <a:spcPts val="2160"/>
              </a:lnSpc>
            </a:pPr>
          </a:p>
        </p:txBody>
      </p:sp>
      <p:sp>
        <p:nvSpPr>
          <p:cNvPr name="TextBox 47" id="47"/>
          <p:cNvSpPr txBox="true"/>
          <p:nvPr/>
        </p:nvSpPr>
        <p:spPr>
          <a:xfrm rot="0">
            <a:off x="10226040" y="4645785"/>
            <a:ext cx="3931920" cy="1164580"/>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User Segmentation</a:t>
            </a:r>
          </a:p>
          <a:p>
            <a:pPr algn="l" marL="325755" indent="-162878" lvl="1">
              <a:lnSpc>
                <a:spcPts val="2160"/>
              </a:lnSpc>
              <a:buFont typeface="Arial"/>
              <a:buChar char="•"/>
            </a:pPr>
            <a:r>
              <a:rPr lang="en-US" sz="1800">
                <a:solidFill>
                  <a:srgbClr val="000000"/>
                </a:solidFill>
                <a:latin typeface="Cambria"/>
                <a:ea typeface="Cambria"/>
                <a:cs typeface="Cambria"/>
                <a:sym typeface="Cambria"/>
              </a:rPr>
              <a:t>Schools and institutions</a:t>
            </a:r>
          </a:p>
          <a:p>
            <a:pPr algn="l" marL="325755" indent="-162878" lvl="1">
              <a:lnSpc>
                <a:spcPts val="2160"/>
              </a:lnSpc>
              <a:buFont typeface="Arial"/>
              <a:buChar char="•"/>
            </a:pPr>
            <a:r>
              <a:rPr lang="en-US" sz="1800">
                <a:solidFill>
                  <a:srgbClr val="000000"/>
                </a:solidFill>
                <a:latin typeface="Cambria"/>
                <a:ea typeface="Cambria"/>
                <a:cs typeface="Cambria"/>
                <a:sym typeface="Cambria"/>
              </a:rPr>
              <a:t>Individual learners</a:t>
            </a:r>
          </a:p>
          <a:p>
            <a:pPr algn="l" marL="325755" indent="-162878" lvl="1">
              <a:lnSpc>
                <a:spcPts val="2160"/>
              </a:lnSpc>
            </a:pPr>
          </a:p>
        </p:txBody>
      </p:sp>
      <p:sp>
        <p:nvSpPr>
          <p:cNvPr name="TextBox 48" id="48"/>
          <p:cNvSpPr txBox="true"/>
          <p:nvPr/>
        </p:nvSpPr>
        <p:spPr>
          <a:xfrm rot="0">
            <a:off x="10225023" y="6115596"/>
            <a:ext cx="4660053" cy="887582"/>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Non-profits and Low-income Users</a:t>
            </a:r>
          </a:p>
          <a:p>
            <a:pPr algn="l" marL="325755" indent="-162878" lvl="1">
              <a:lnSpc>
                <a:spcPts val="2160"/>
              </a:lnSpc>
              <a:buFont typeface="Arial"/>
              <a:buChar char="•"/>
            </a:pPr>
            <a:r>
              <a:rPr lang="en-US" sz="1800">
                <a:solidFill>
                  <a:srgbClr val="000000"/>
                </a:solidFill>
                <a:latin typeface="Cambria"/>
                <a:ea typeface="Cambria"/>
                <a:cs typeface="Cambria"/>
                <a:sym typeface="Cambria"/>
              </a:rPr>
              <a:t>        Free or discounted rates</a:t>
            </a:r>
          </a:p>
          <a:p>
            <a:pPr algn="l" marL="325755" indent="-162878" lvl="1">
              <a:lnSpc>
                <a:spcPts val="2160"/>
              </a:lnSpc>
            </a:pPr>
          </a:p>
        </p:txBody>
      </p:sp>
      <p:sp>
        <p:nvSpPr>
          <p:cNvPr name="TextBox 49" id="49"/>
          <p:cNvSpPr txBox="true"/>
          <p:nvPr/>
        </p:nvSpPr>
        <p:spPr>
          <a:xfrm rot="0">
            <a:off x="10145382" y="7367523"/>
            <a:ext cx="4234478" cy="1701771"/>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Marketing Strategy</a:t>
            </a:r>
          </a:p>
          <a:p>
            <a:pPr algn="l" marL="325755" indent="-162878" lvl="1">
              <a:lnSpc>
                <a:spcPts val="2160"/>
              </a:lnSpc>
              <a:buFont typeface="Arial"/>
              <a:buChar char="•"/>
            </a:pPr>
            <a:r>
              <a:rPr lang="en-US" sz="1800">
                <a:solidFill>
                  <a:srgbClr val="000000"/>
                </a:solidFill>
                <a:latin typeface="Cambria"/>
                <a:ea typeface="Cambria"/>
                <a:cs typeface="Cambria"/>
                <a:sym typeface="Cambria"/>
              </a:rPr>
              <a:t>Promote through educational conferences</a:t>
            </a:r>
          </a:p>
          <a:p>
            <a:pPr algn="l" marL="325755" indent="-162878" lvl="1">
              <a:lnSpc>
                <a:spcPts val="2160"/>
              </a:lnSpc>
              <a:buFont typeface="Arial"/>
              <a:buChar char="•"/>
            </a:pPr>
            <a:r>
              <a:rPr lang="en-US" sz="1800">
                <a:solidFill>
                  <a:srgbClr val="000000"/>
                </a:solidFill>
                <a:latin typeface="Cambria"/>
                <a:ea typeface="Cambria"/>
                <a:cs typeface="Cambria"/>
                <a:sym typeface="Cambria"/>
              </a:rPr>
              <a:t>Advertise on online platforms</a:t>
            </a:r>
          </a:p>
          <a:p>
            <a:pPr algn="l" marL="325755" indent="-162878" lvl="1">
              <a:lnSpc>
                <a:spcPts val="2160"/>
              </a:lnSpc>
              <a:buFont typeface="Arial"/>
              <a:buChar char="•"/>
            </a:pPr>
            <a:r>
              <a:rPr lang="en-US" sz="1800">
                <a:solidFill>
                  <a:srgbClr val="000000"/>
                </a:solidFill>
                <a:latin typeface="Cambria"/>
                <a:ea typeface="Cambria"/>
                <a:cs typeface="Cambria"/>
                <a:sym typeface="Cambria"/>
              </a:rPr>
              <a:t>Direct outreach to potential clients</a:t>
            </a:r>
          </a:p>
          <a:p>
            <a:pPr algn="l" marL="325755" indent="-162878" lvl="1">
              <a:lnSpc>
                <a:spcPts val="2160"/>
              </a:lnSpc>
            </a:pP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0" y="9723312"/>
            <a:ext cx="18288000" cy="565029"/>
            <a:chOff x="0" y="0"/>
            <a:chExt cx="24384000" cy="753372"/>
          </a:xfrm>
        </p:grpSpPr>
        <p:sp>
          <p:nvSpPr>
            <p:cNvPr name="Freeform 6" id="6"/>
            <p:cNvSpPr/>
            <p:nvPr/>
          </p:nvSpPr>
          <p:spPr>
            <a:xfrm flipH="false" flipV="false" rot="0">
              <a:off x="0" y="0"/>
              <a:ext cx="24384000" cy="753364"/>
            </a:xfrm>
            <a:custGeom>
              <a:avLst/>
              <a:gdLst/>
              <a:ahLst/>
              <a:cxnLst/>
              <a:rect r="r" b="b" t="t" l="l"/>
              <a:pathLst>
                <a:path h="753364" w="24384000">
                  <a:moveTo>
                    <a:pt x="0" y="753364"/>
                  </a:moveTo>
                  <a:lnTo>
                    <a:pt x="15303881" y="0"/>
                  </a:lnTo>
                  <a:lnTo>
                    <a:pt x="24384000" y="753364"/>
                  </a:lnTo>
                  <a:close/>
                </a:path>
              </a:pathLst>
            </a:custGeom>
            <a:solidFill>
              <a:srgbClr val="FFFFFF">
                <a:alpha val="3922"/>
              </a:srgbClr>
            </a:solidFill>
          </p:spPr>
        </p:sp>
      </p:grpSp>
      <p:grpSp>
        <p:nvGrpSpPr>
          <p:cNvPr name="Group 7" id="7"/>
          <p:cNvGrpSpPr/>
          <p:nvPr/>
        </p:nvGrpSpPr>
        <p:grpSpPr>
          <a:xfrm rot="0">
            <a:off x="0" y="10015359"/>
            <a:ext cx="18288000" cy="271643"/>
            <a:chOff x="0" y="0"/>
            <a:chExt cx="24384000" cy="362190"/>
          </a:xfrm>
        </p:grpSpPr>
        <p:sp>
          <p:nvSpPr>
            <p:cNvPr name="Freeform 8" id="8"/>
            <p:cNvSpPr/>
            <p:nvPr/>
          </p:nvSpPr>
          <p:spPr>
            <a:xfrm flipH="false" flipV="false" rot="0">
              <a:off x="0" y="0"/>
              <a:ext cx="24384000" cy="362204"/>
            </a:xfrm>
            <a:custGeom>
              <a:avLst/>
              <a:gdLst/>
              <a:ahLst/>
              <a:cxnLst/>
              <a:rect r="r" b="b" t="t" l="l"/>
              <a:pathLst>
                <a:path h="362204" w="24384000">
                  <a:moveTo>
                    <a:pt x="0" y="362204"/>
                  </a:moveTo>
                  <a:lnTo>
                    <a:pt x="9606534" y="0"/>
                  </a:lnTo>
                  <a:lnTo>
                    <a:pt x="24384000" y="362204"/>
                  </a:lnTo>
                  <a:close/>
                </a:path>
              </a:pathLst>
            </a:custGeom>
            <a:solidFill>
              <a:srgbClr val="FFFFFF">
                <a:alpha val="3922"/>
              </a:srgbClr>
            </a:solidFill>
          </p:spPr>
        </p:sp>
      </p:grpSp>
      <p:sp>
        <p:nvSpPr>
          <p:cNvPr name="TextBox 9" id="9"/>
          <p:cNvSpPr txBox="true"/>
          <p:nvPr/>
        </p:nvSpPr>
        <p:spPr>
          <a:xfrm rot="0">
            <a:off x="17244153" y="9765982"/>
            <a:ext cx="838107" cy="475298"/>
          </a:xfrm>
          <a:prstGeom prst="rect">
            <a:avLst/>
          </a:prstGeom>
        </p:spPr>
        <p:txBody>
          <a:bodyPr anchor="t" rtlCol="false" tIns="0" lIns="0" bIns="0" rIns="0">
            <a:spAutoFit/>
          </a:bodyPr>
          <a:lstStyle/>
          <a:p>
            <a:pPr algn="l">
              <a:lnSpc>
                <a:spcPts val="2520"/>
              </a:lnSpc>
            </a:pPr>
            <a:r>
              <a:rPr lang="en-US" sz="2100" b="true">
                <a:solidFill>
                  <a:srgbClr val="000000"/>
                </a:solidFill>
                <a:latin typeface="Cambria Bold"/>
                <a:ea typeface="Cambria Bold"/>
                <a:cs typeface="Cambria Bold"/>
                <a:sym typeface="Cambria Bold"/>
              </a:rPr>
              <a:t>‹#›</a:t>
            </a:r>
          </a:p>
        </p:txBody>
      </p:sp>
      <p:sp>
        <p:nvSpPr>
          <p:cNvPr name="TextBox 10" id="10"/>
          <p:cNvSpPr txBox="true"/>
          <p:nvPr/>
        </p:nvSpPr>
        <p:spPr>
          <a:xfrm rot="0">
            <a:off x="1463976" y="5986458"/>
            <a:ext cx="7268562" cy="1275071"/>
          </a:xfrm>
          <a:prstGeom prst="rect">
            <a:avLst/>
          </a:prstGeom>
        </p:spPr>
        <p:txBody>
          <a:bodyPr anchor="t" rtlCol="false" tIns="0" lIns="0" bIns="0" rIns="0">
            <a:spAutoFit/>
          </a:bodyPr>
          <a:lstStyle/>
          <a:p>
            <a:pPr algn="l">
              <a:lnSpc>
                <a:spcPts val="9720"/>
              </a:lnSpc>
            </a:pPr>
            <a:r>
              <a:rPr lang="en-US" sz="8100" b="true">
                <a:solidFill>
                  <a:srgbClr val="002060"/>
                </a:solidFill>
                <a:latin typeface="Arimo Bold"/>
                <a:ea typeface="Arimo Bold"/>
                <a:cs typeface="Arimo Bold"/>
                <a:sym typeface="Arimo Bold"/>
              </a:rPr>
              <a:t>Thank You</a:t>
            </a:r>
          </a:p>
        </p:txBody>
      </p:sp>
      <p:sp>
        <p:nvSpPr>
          <p:cNvPr name="Freeform 11" id="11" descr="This image is of an abstract shape. "/>
          <p:cNvSpPr/>
          <p:nvPr/>
        </p:nvSpPr>
        <p:spPr>
          <a:xfrm flipH="false" flipV="false" rot="0">
            <a:off x="4613209" y="-5859976"/>
            <a:ext cx="18910898" cy="21937097"/>
          </a:xfrm>
          <a:custGeom>
            <a:avLst/>
            <a:gdLst/>
            <a:ahLst/>
            <a:cxnLst/>
            <a:rect r="r" b="b" t="t" l="l"/>
            <a:pathLst>
              <a:path h="21937097" w="18910898">
                <a:moveTo>
                  <a:pt x="0" y="0"/>
                </a:moveTo>
                <a:lnTo>
                  <a:pt x="18910899" y="0"/>
                </a:lnTo>
                <a:lnTo>
                  <a:pt x="18910899" y="21937097"/>
                </a:lnTo>
                <a:lnTo>
                  <a:pt x="0" y="219370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2"/>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sp>
        <p:nvSpPr>
          <p:cNvPr name="Freeform 5" id="5" descr="A diagram of a computer  Description automatically generated"/>
          <p:cNvSpPr/>
          <p:nvPr/>
        </p:nvSpPr>
        <p:spPr>
          <a:xfrm flipH="false" flipV="false" rot="0">
            <a:off x="292690" y="544099"/>
            <a:ext cx="17789570" cy="8714200"/>
          </a:xfrm>
          <a:custGeom>
            <a:avLst/>
            <a:gdLst/>
            <a:ahLst/>
            <a:cxnLst/>
            <a:rect r="r" b="b" t="t" l="l"/>
            <a:pathLst>
              <a:path h="8714200" w="17789570">
                <a:moveTo>
                  <a:pt x="0" y="0"/>
                </a:moveTo>
                <a:lnTo>
                  <a:pt x="17789570" y="0"/>
                </a:lnTo>
                <a:lnTo>
                  <a:pt x="17789570" y="8714201"/>
                </a:lnTo>
                <a:lnTo>
                  <a:pt x="0" y="8714201"/>
                </a:lnTo>
                <a:lnTo>
                  <a:pt x="0" y="0"/>
                </a:lnTo>
                <a:close/>
              </a:path>
            </a:pathLst>
          </a:custGeom>
          <a:blipFill>
            <a:blip r:embed="rId3"/>
            <a:stretch>
              <a:fillRect l="0" t="0" r="-2801" b="0"/>
            </a:stretch>
          </a:blipFill>
        </p:spPr>
      </p:sp>
      <p:sp>
        <p:nvSpPr>
          <p:cNvPr name="TextBox 6" id="6"/>
          <p:cNvSpPr txBox="true"/>
          <p:nvPr/>
        </p:nvSpPr>
        <p:spPr>
          <a:xfrm rot="0">
            <a:off x="2037706" y="1019175"/>
            <a:ext cx="1022336" cy="314325"/>
          </a:xfrm>
          <a:prstGeom prst="rect">
            <a:avLst/>
          </a:prstGeom>
        </p:spPr>
        <p:txBody>
          <a:bodyPr anchor="t" rtlCol="false" tIns="0" lIns="0" bIns="0" rIns="0">
            <a:spAutoFit/>
          </a:bodyPr>
          <a:lstStyle/>
          <a:p>
            <a:pPr algn="ctr">
              <a:lnSpc>
                <a:spcPts val="2400"/>
              </a:lnSpc>
              <a:spcBef>
                <a:spcPct val="0"/>
              </a:spcBef>
            </a:pPr>
            <a:r>
              <a:rPr lang="en-US" sz="2000">
                <a:solidFill>
                  <a:srgbClr val="002060"/>
                </a:solidFill>
                <a:latin typeface="Cambria"/>
                <a:ea typeface="Cambria"/>
                <a:cs typeface="Cambria"/>
                <a:sym typeface="Cambria"/>
              </a:rPr>
              <a:t>shop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44153" y="9765982"/>
            <a:ext cx="838107" cy="475298"/>
          </a:xfrm>
          <a:prstGeom prst="rect">
            <a:avLst/>
          </a:prstGeom>
        </p:spPr>
        <p:txBody>
          <a:bodyPr anchor="t" rtlCol="false" tIns="0" lIns="0" bIns="0" rIns="0">
            <a:spAutoFit/>
          </a:bodyPr>
          <a:lstStyle/>
          <a:p>
            <a:pPr algn="l">
              <a:lnSpc>
                <a:spcPts val="3240"/>
              </a:lnSpc>
            </a:pPr>
            <a:r>
              <a:rPr lang="en-US" sz="2700">
                <a:solidFill>
                  <a:srgbClr val="000000"/>
                </a:solidFill>
                <a:latin typeface="Cambria"/>
                <a:ea typeface="Cambria"/>
                <a:cs typeface="Cambria"/>
                <a:sym typeface="Cambria"/>
              </a:rPr>
              <a:t>‹#›</a:t>
            </a:r>
          </a:p>
        </p:txBody>
      </p:sp>
      <p:sp>
        <p:nvSpPr>
          <p:cNvPr name="Freeform 3" id="3" descr="A picture containing photo, table, person, monitor  Description automatically generated"/>
          <p:cNvSpPr/>
          <p:nvPr/>
        </p:nvSpPr>
        <p:spPr>
          <a:xfrm flipH="false" flipV="false" rot="0">
            <a:off x="0" y="9559953"/>
            <a:ext cx="3771900" cy="735462"/>
          </a:xfrm>
          <a:custGeom>
            <a:avLst/>
            <a:gdLst/>
            <a:ahLst/>
            <a:cxnLst/>
            <a:rect r="r" b="b" t="t" l="l"/>
            <a:pathLst>
              <a:path h="735462" w="3771900">
                <a:moveTo>
                  <a:pt x="0" y="0"/>
                </a:moveTo>
                <a:lnTo>
                  <a:pt x="3771900" y="0"/>
                </a:lnTo>
                <a:lnTo>
                  <a:pt x="3771900" y="735462"/>
                </a:lnTo>
                <a:lnTo>
                  <a:pt x="0" y="735462"/>
                </a:lnTo>
                <a:lnTo>
                  <a:pt x="0" y="0"/>
                </a:lnTo>
                <a:close/>
              </a:path>
            </a:pathLst>
          </a:custGeom>
          <a:blipFill>
            <a:blip r:embed="rId3"/>
            <a:stretch>
              <a:fillRect l="0" t="-929442" r="-256844" b="0"/>
            </a:stretch>
          </a:blipFill>
        </p:spPr>
      </p:sp>
      <p:sp>
        <p:nvSpPr>
          <p:cNvPr name="TextBox 4" id="4"/>
          <p:cNvSpPr txBox="true"/>
          <p:nvPr/>
        </p:nvSpPr>
        <p:spPr>
          <a:xfrm rot="0">
            <a:off x="15521940" y="9841600"/>
            <a:ext cx="1417320" cy="333584"/>
          </a:xfrm>
          <a:prstGeom prst="rect">
            <a:avLst/>
          </a:prstGeom>
        </p:spPr>
        <p:txBody>
          <a:bodyPr anchor="t" rtlCol="false" tIns="0" lIns="0" bIns="0" rIns="0">
            <a:spAutoFit/>
          </a:bodyPr>
          <a:lstStyle/>
          <a:p>
            <a:pPr algn="l">
              <a:lnSpc>
                <a:spcPts val="2160"/>
              </a:lnSpc>
            </a:pPr>
            <a:r>
              <a:rPr lang="en-US" sz="1800" b="true">
                <a:solidFill>
                  <a:srgbClr val="000000"/>
                </a:solidFill>
                <a:latin typeface="Cambria Bold"/>
                <a:ea typeface="Cambria Bold"/>
                <a:cs typeface="Cambria Bold"/>
                <a:sym typeface="Cambria Bold"/>
              </a:rPr>
              <a:t>12/3/2024</a:t>
            </a:r>
          </a:p>
        </p:txBody>
      </p:sp>
      <p:grpSp>
        <p:nvGrpSpPr>
          <p:cNvPr name="Group 5" id="5"/>
          <p:cNvGrpSpPr/>
          <p:nvPr/>
        </p:nvGrpSpPr>
        <p:grpSpPr>
          <a:xfrm rot="0">
            <a:off x="4789600" y="1724860"/>
            <a:ext cx="1845699" cy="1799490"/>
            <a:chOff x="0" y="0"/>
            <a:chExt cx="2460932" cy="2399320"/>
          </a:xfrm>
        </p:grpSpPr>
        <p:sp>
          <p:nvSpPr>
            <p:cNvPr name="Freeform 6" id="6"/>
            <p:cNvSpPr/>
            <p:nvPr/>
          </p:nvSpPr>
          <p:spPr>
            <a:xfrm flipH="false" flipV="false" rot="0">
              <a:off x="25400" y="25400"/>
              <a:ext cx="2410206" cy="2348484"/>
            </a:xfrm>
            <a:custGeom>
              <a:avLst/>
              <a:gdLst/>
              <a:ahLst/>
              <a:cxnLst/>
              <a:rect r="r" b="b" t="t" l="l"/>
              <a:pathLst>
                <a:path h="2348484" w="2410206">
                  <a:moveTo>
                    <a:pt x="0" y="1174242"/>
                  </a:moveTo>
                  <a:cubicBezTo>
                    <a:pt x="0" y="525780"/>
                    <a:pt x="539496" y="0"/>
                    <a:pt x="1205103" y="0"/>
                  </a:cubicBezTo>
                  <a:cubicBezTo>
                    <a:pt x="1870710" y="0"/>
                    <a:pt x="2410206" y="525780"/>
                    <a:pt x="2410206" y="1174242"/>
                  </a:cubicBezTo>
                  <a:cubicBezTo>
                    <a:pt x="2410206" y="1822704"/>
                    <a:pt x="1870710" y="2348484"/>
                    <a:pt x="1205103" y="2348484"/>
                  </a:cubicBezTo>
                  <a:cubicBezTo>
                    <a:pt x="539496" y="2348484"/>
                    <a:pt x="0" y="1822831"/>
                    <a:pt x="0" y="1174242"/>
                  </a:cubicBezTo>
                  <a:close/>
                </a:path>
              </a:pathLst>
            </a:custGeom>
            <a:solidFill>
              <a:srgbClr val="FFFFFF"/>
            </a:solidFill>
          </p:spPr>
        </p:sp>
        <p:sp>
          <p:nvSpPr>
            <p:cNvPr name="Freeform 7" id="7"/>
            <p:cNvSpPr/>
            <p:nvPr/>
          </p:nvSpPr>
          <p:spPr>
            <a:xfrm flipH="false" flipV="false" rot="0">
              <a:off x="0" y="0"/>
              <a:ext cx="2461006" cy="2399284"/>
            </a:xfrm>
            <a:custGeom>
              <a:avLst/>
              <a:gdLst/>
              <a:ahLst/>
              <a:cxnLst/>
              <a:rect r="r" b="b" t="t" l="l"/>
              <a:pathLst>
                <a:path h="2399284" w="2461006">
                  <a:moveTo>
                    <a:pt x="0" y="1199642"/>
                  </a:moveTo>
                  <a:cubicBezTo>
                    <a:pt x="0" y="536448"/>
                    <a:pt x="551561" y="0"/>
                    <a:pt x="1230503" y="0"/>
                  </a:cubicBezTo>
                  <a:lnTo>
                    <a:pt x="1230503" y="25400"/>
                  </a:lnTo>
                  <a:lnTo>
                    <a:pt x="1230503" y="0"/>
                  </a:lnTo>
                  <a:cubicBezTo>
                    <a:pt x="1909445" y="0"/>
                    <a:pt x="2461006" y="536448"/>
                    <a:pt x="2461006" y="1199642"/>
                  </a:cubicBezTo>
                  <a:lnTo>
                    <a:pt x="2435606" y="1199642"/>
                  </a:lnTo>
                  <a:lnTo>
                    <a:pt x="2461006" y="1199642"/>
                  </a:lnTo>
                  <a:cubicBezTo>
                    <a:pt x="2461006" y="1862836"/>
                    <a:pt x="1909445" y="2399284"/>
                    <a:pt x="1230503" y="2399284"/>
                  </a:cubicBezTo>
                  <a:lnTo>
                    <a:pt x="1230503" y="2373884"/>
                  </a:lnTo>
                  <a:lnTo>
                    <a:pt x="1230503" y="2399284"/>
                  </a:lnTo>
                  <a:cubicBezTo>
                    <a:pt x="551561" y="2399284"/>
                    <a:pt x="0" y="1862836"/>
                    <a:pt x="0" y="1199642"/>
                  </a:cubicBezTo>
                  <a:lnTo>
                    <a:pt x="25400" y="1199642"/>
                  </a:lnTo>
                  <a:lnTo>
                    <a:pt x="50800" y="1199642"/>
                  </a:lnTo>
                  <a:lnTo>
                    <a:pt x="25400" y="1199642"/>
                  </a:lnTo>
                  <a:lnTo>
                    <a:pt x="0" y="1199642"/>
                  </a:lnTo>
                  <a:moveTo>
                    <a:pt x="50800" y="1199642"/>
                  </a:moveTo>
                  <a:cubicBezTo>
                    <a:pt x="50800" y="1213612"/>
                    <a:pt x="39370" y="1225042"/>
                    <a:pt x="25400" y="1225042"/>
                  </a:cubicBezTo>
                  <a:cubicBezTo>
                    <a:pt x="11430" y="1225042"/>
                    <a:pt x="0" y="1213612"/>
                    <a:pt x="0" y="1199642"/>
                  </a:cubicBezTo>
                  <a:cubicBezTo>
                    <a:pt x="0" y="1185672"/>
                    <a:pt x="11430" y="1174242"/>
                    <a:pt x="25400" y="1174242"/>
                  </a:cubicBezTo>
                  <a:cubicBezTo>
                    <a:pt x="39370" y="1174242"/>
                    <a:pt x="50800" y="1185672"/>
                    <a:pt x="50800" y="1199642"/>
                  </a:cubicBezTo>
                  <a:cubicBezTo>
                    <a:pt x="50800" y="1833499"/>
                    <a:pt x="578358" y="2348484"/>
                    <a:pt x="1230503" y="2348484"/>
                  </a:cubicBezTo>
                  <a:cubicBezTo>
                    <a:pt x="1882648" y="2348484"/>
                    <a:pt x="2410206" y="1833499"/>
                    <a:pt x="2410206" y="1199642"/>
                  </a:cubicBezTo>
                  <a:cubicBezTo>
                    <a:pt x="2410206" y="565785"/>
                    <a:pt x="1882648" y="50800"/>
                    <a:pt x="1230503" y="50800"/>
                  </a:cubicBezTo>
                  <a:lnTo>
                    <a:pt x="1230503" y="25400"/>
                  </a:lnTo>
                  <a:lnTo>
                    <a:pt x="1230503" y="50800"/>
                  </a:lnTo>
                  <a:cubicBezTo>
                    <a:pt x="578358" y="50800"/>
                    <a:pt x="50800" y="565785"/>
                    <a:pt x="50800" y="1199642"/>
                  </a:cubicBezTo>
                  <a:close/>
                </a:path>
              </a:pathLst>
            </a:custGeom>
            <a:solidFill>
              <a:srgbClr val="B76CF0"/>
            </a:solidFill>
          </p:spPr>
        </p:sp>
      </p:grpSp>
      <p:grpSp>
        <p:nvGrpSpPr>
          <p:cNvPr name="Group 8" id="8"/>
          <p:cNvGrpSpPr/>
          <p:nvPr/>
        </p:nvGrpSpPr>
        <p:grpSpPr>
          <a:xfrm rot="0">
            <a:off x="12563307" y="7337595"/>
            <a:ext cx="1845699" cy="1799490"/>
            <a:chOff x="0" y="0"/>
            <a:chExt cx="2460932" cy="2399320"/>
          </a:xfrm>
        </p:grpSpPr>
        <p:sp>
          <p:nvSpPr>
            <p:cNvPr name="Freeform 9" id="9"/>
            <p:cNvSpPr/>
            <p:nvPr/>
          </p:nvSpPr>
          <p:spPr>
            <a:xfrm flipH="false" flipV="false" rot="0">
              <a:off x="25400" y="25400"/>
              <a:ext cx="2410206" cy="2348484"/>
            </a:xfrm>
            <a:custGeom>
              <a:avLst/>
              <a:gdLst/>
              <a:ahLst/>
              <a:cxnLst/>
              <a:rect r="r" b="b" t="t" l="l"/>
              <a:pathLst>
                <a:path h="2348484" w="2410206">
                  <a:moveTo>
                    <a:pt x="0" y="1174242"/>
                  </a:moveTo>
                  <a:cubicBezTo>
                    <a:pt x="0" y="525780"/>
                    <a:pt x="539496" y="0"/>
                    <a:pt x="1205103" y="0"/>
                  </a:cubicBezTo>
                  <a:cubicBezTo>
                    <a:pt x="1870710" y="0"/>
                    <a:pt x="2410206" y="525780"/>
                    <a:pt x="2410206" y="1174242"/>
                  </a:cubicBezTo>
                  <a:cubicBezTo>
                    <a:pt x="2410206" y="1822704"/>
                    <a:pt x="1870710" y="2348484"/>
                    <a:pt x="1205103" y="2348484"/>
                  </a:cubicBezTo>
                  <a:cubicBezTo>
                    <a:pt x="539496" y="2348484"/>
                    <a:pt x="0" y="1822831"/>
                    <a:pt x="0" y="1174242"/>
                  </a:cubicBezTo>
                  <a:close/>
                </a:path>
              </a:pathLst>
            </a:custGeom>
            <a:solidFill>
              <a:srgbClr val="FFFFFF"/>
            </a:solidFill>
          </p:spPr>
        </p:sp>
        <p:sp>
          <p:nvSpPr>
            <p:cNvPr name="Freeform 10" id="10"/>
            <p:cNvSpPr/>
            <p:nvPr/>
          </p:nvSpPr>
          <p:spPr>
            <a:xfrm flipH="false" flipV="false" rot="0">
              <a:off x="0" y="0"/>
              <a:ext cx="2461006" cy="2399284"/>
            </a:xfrm>
            <a:custGeom>
              <a:avLst/>
              <a:gdLst/>
              <a:ahLst/>
              <a:cxnLst/>
              <a:rect r="r" b="b" t="t" l="l"/>
              <a:pathLst>
                <a:path h="2399284" w="2461006">
                  <a:moveTo>
                    <a:pt x="0" y="1199642"/>
                  </a:moveTo>
                  <a:cubicBezTo>
                    <a:pt x="0" y="536448"/>
                    <a:pt x="551561" y="0"/>
                    <a:pt x="1230503" y="0"/>
                  </a:cubicBezTo>
                  <a:lnTo>
                    <a:pt x="1230503" y="25400"/>
                  </a:lnTo>
                  <a:lnTo>
                    <a:pt x="1230503" y="0"/>
                  </a:lnTo>
                  <a:cubicBezTo>
                    <a:pt x="1909445" y="0"/>
                    <a:pt x="2461006" y="536448"/>
                    <a:pt x="2461006" y="1199642"/>
                  </a:cubicBezTo>
                  <a:lnTo>
                    <a:pt x="2435606" y="1199642"/>
                  </a:lnTo>
                  <a:lnTo>
                    <a:pt x="2461006" y="1199642"/>
                  </a:lnTo>
                  <a:cubicBezTo>
                    <a:pt x="2461006" y="1862836"/>
                    <a:pt x="1909445" y="2399284"/>
                    <a:pt x="1230503" y="2399284"/>
                  </a:cubicBezTo>
                  <a:lnTo>
                    <a:pt x="1230503" y="2373884"/>
                  </a:lnTo>
                  <a:lnTo>
                    <a:pt x="1230503" y="2399284"/>
                  </a:lnTo>
                  <a:cubicBezTo>
                    <a:pt x="551561" y="2399284"/>
                    <a:pt x="0" y="1862836"/>
                    <a:pt x="0" y="1199642"/>
                  </a:cubicBezTo>
                  <a:lnTo>
                    <a:pt x="25400" y="1199642"/>
                  </a:lnTo>
                  <a:lnTo>
                    <a:pt x="50800" y="1199642"/>
                  </a:lnTo>
                  <a:lnTo>
                    <a:pt x="25400" y="1199642"/>
                  </a:lnTo>
                  <a:lnTo>
                    <a:pt x="0" y="1199642"/>
                  </a:lnTo>
                  <a:moveTo>
                    <a:pt x="50800" y="1199642"/>
                  </a:moveTo>
                  <a:cubicBezTo>
                    <a:pt x="50800" y="1213612"/>
                    <a:pt x="39370" y="1225042"/>
                    <a:pt x="25400" y="1225042"/>
                  </a:cubicBezTo>
                  <a:cubicBezTo>
                    <a:pt x="11430" y="1225042"/>
                    <a:pt x="0" y="1213612"/>
                    <a:pt x="0" y="1199642"/>
                  </a:cubicBezTo>
                  <a:cubicBezTo>
                    <a:pt x="0" y="1185672"/>
                    <a:pt x="11430" y="1174242"/>
                    <a:pt x="25400" y="1174242"/>
                  </a:cubicBezTo>
                  <a:cubicBezTo>
                    <a:pt x="39370" y="1174242"/>
                    <a:pt x="50800" y="1185672"/>
                    <a:pt x="50800" y="1199642"/>
                  </a:cubicBezTo>
                  <a:cubicBezTo>
                    <a:pt x="50800" y="1833499"/>
                    <a:pt x="578358" y="2348484"/>
                    <a:pt x="1230503" y="2348484"/>
                  </a:cubicBezTo>
                  <a:cubicBezTo>
                    <a:pt x="1882648" y="2348484"/>
                    <a:pt x="2410206" y="1833499"/>
                    <a:pt x="2410206" y="1199642"/>
                  </a:cubicBezTo>
                  <a:cubicBezTo>
                    <a:pt x="2410206" y="565785"/>
                    <a:pt x="1882648" y="50800"/>
                    <a:pt x="1230503" y="50800"/>
                  </a:cubicBezTo>
                  <a:lnTo>
                    <a:pt x="1230503" y="25400"/>
                  </a:lnTo>
                  <a:lnTo>
                    <a:pt x="1230503" y="50800"/>
                  </a:lnTo>
                  <a:cubicBezTo>
                    <a:pt x="578358" y="50800"/>
                    <a:pt x="50800" y="565785"/>
                    <a:pt x="50800" y="1199642"/>
                  </a:cubicBezTo>
                  <a:close/>
                </a:path>
              </a:pathLst>
            </a:custGeom>
            <a:solidFill>
              <a:srgbClr val="FF0000"/>
            </a:solidFill>
          </p:spPr>
        </p:sp>
      </p:grpSp>
      <p:grpSp>
        <p:nvGrpSpPr>
          <p:cNvPr name="Group 11" id="11"/>
          <p:cNvGrpSpPr/>
          <p:nvPr/>
        </p:nvGrpSpPr>
        <p:grpSpPr>
          <a:xfrm rot="0">
            <a:off x="12007462" y="1724860"/>
            <a:ext cx="1845699" cy="1799490"/>
            <a:chOff x="0" y="0"/>
            <a:chExt cx="2460932" cy="2399320"/>
          </a:xfrm>
        </p:grpSpPr>
        <p:sp>
          <p:nvSpPr>
            <p:cNvPr name="Freeform 12" id="12"/>
            <p:cNvSpPr/>
            <p:nvPr/>
          </p:nvSpPr>
          <p:spPr>
            <a:xfrm flipH="false" flipV="false" rot="0">
              <a:off x="25400" y="25400"/>
              <a:ext cx="2410206" cy="2348484"/>
            </a:xfrm>
            <a:custGeom>
              <a:avLst/>
              <a:gdLst/>
              <a:ahLst/>
              <a:cxnLst/>
              <a:rect r="r" b="b" t="t" l="l"/>
              <a:pathLst>
                <a:path h="2348484" w="2410206">
                  <a:moveTo>
                    <a:pt x="0" y="1174242"/>
                  </a:moveTo>
                  <a:cubicBezTo>
                    <a:pt x="0" y="525780"/>
                    <a:pt x="539496" y="0"/>
                    <a:pt x="1205103" y="0"/>
                  </a:cubicBezTo>
                  <a:cubicBezTo>
                    <a:pt x="1870710" y="0"/>
                    <a:pt x="2410206" y="525780"/>
                    <a:pt x="2410206" y="1174242"/>
                  </a:cubicBezTo>
                  <a:cubicBezTo>
                    <a:pt x="2410206" y="1822704"/>
                    <a:pt x="1870710" y="2348484"/>
                    <a:pt x="1205103" y="2348484"/>
                  </a:cubicBezTo>
                  <a:cubicBezTo>
                    <a:pt x="539496" y="2348484"/>
                    <a:pt x="0" y="1822831"/>
                    <a:pt x="0" y="1174242"/>
                  </a:cubicBezTo>
                  <a:close/>
                </a:path>
              </a:pathLst>
            </a:custGeom>
            <a:solidFill>
              <a:srgbClr val="FFFFFF"/>
            </a:solidFill>
          </p:spPr>
        </p:sp>
        <p:sp>
          <p:nvSpPr>
            <p:cNvPr name="Freeform 13" id="13"/>
            <p:cNvSpPr/>
            <p:nvPr/>
          </p:nvSpPr>
          <p:spPr>
            <a:xfrm flipH="false" flipV="false" rot="0">
              <a:off x="0" y="0"/>
              <a:ext cx="2461006" cy="2399284"/>
            </a:xfrm>
            <a:custGeom>
              <a:avLst/>
              <a:gdLst/>
              <a:ahLst/>
              <a:cxnLst/>
              <a:rect r="r" b="b" t="t" l="l"/>
              <a:pathLst>
                <a:path h="2399284" w="2461006">
                  <a:moveTo>
                    <a:pt x="0" y="1199642"/>
                  </a:moveTo>
                  <a:cubicBezTo>
                    <a:pt x="0" y="536448"/>
                    <a:pt x="551561" y="0"/>
                    <a:pt x="1230503" y="0"/>
                  </a:cubicBezTo>
                  <a:lnTo>
                    <a:pt x="1230503" y="25400"/>
                  </a:lnTo>
                  <a:lnTo>
                    <a:pt x="1230503" y="0"/>
                  </a:lnTo>
                  <a:cubicBezTo>
                    <a:pt x="1909445" y="0"/>
                    <a:pt x="2461006" y="536448"/>
                    <a:pt x="2461006" y="1199642"/>
                  </a:cubicBezTo>
                  <a:lnTo>
                    <a:pt x="2435606" y="1199642"/>
                  </a:lnTo>
                  <a:lnTo>
                    <a:pt x="2461006" y="1199642"/>
                  </a:lnTo>
                  <a:cubicBezTo>
                    <a:pt x="2461006" y="1862836"/>
                    <a:pt x="1909445" y="2399284"/>
                    <a:pt x="1230503" y="2399284"/>
                  </a:cubicBezTo>
                  <a:lnTo>
                    <a:pt x="1230503" y="2373884"/>
                  </a:lnTo>
                  <a:lnTo>
                    <a:pt x="1230503" y="2399284"/>
                  </a:lnTo>
                  <a:cubicBezTo>
                    <a:pt x="551561" y="2399284"/>
                    <a:pt x="0" y="1862836"/>
                    <a:pt x="0" y="1199642"/>
                  </a:cubicBezTo>
                  <a:lnTo>
                    <a:pt x="25400" y="1199642"/>
                  </a:lnTo>
                  <a:lnTo>
                    <a:pt x="50800" y="1199642"/>
                  </a:lnTo>
                  <a:lnTo>
                    <a:pt x="25400" y="1199642"/>
                  </a:lnTo>
                  <a:lnTo>
                    <a:pt x="0" y="1199642"/>
                  </a:lnTo>
                  <a:moveTo>
                    <a:pt x="50800" y="1199642"/>
                  </a:moveTo>
                  <a:cubicBezTo>
                    <a:pt x="50800" y="1213612"/>
                    <a:pt x="39370" y="1225042"/>
                    <a:pt x="25400" y="1225042"/>
                  </a:cubicBezTo>
                  <a:cubicBezTo>
                    <a:pt x="11430" y="1225042"/>
                    <a:pt x="0" y="1213612"/>
                    <a:pt x="0" y="1199642"/>
                  </a:cubicBezTo>
                  <a:cubicBezTo>
                    <a:pt x="0" y="1185672"/>
                    <a:pt x="11430" y="1174242"/>
                    <a:pt x="25400" y="1174242"/>
                  </a:cubicBezTo>
                  <a:cubicBezTo>
                    <a:pt x="39370" y="1174242"/>
                    <a:pt x="50800" y="1185672"/>
                    <a:pt x="50800" y="1199642"/>
                  </a:cubicBezTo>
                  <a:cubicBezTo>
                    <a:pt x="50800" y="1833499"/>
                    <a:pt x="578358" y="2348484"/>
                    <a:pt x="1230503" y="2348484"/>
                  </a:cubicBezTo>
                  <a:cubicBezTo>
                    <a:pt x="1882648" y="2348484"/>
                    <a:pt x="2410206" y="1833499"/>
                    <a:pt x="2410206" y="1199642"/>
                  </a:cubicBezTo>
                  <a:cubicBezTo>
                    <a:pt x="2410206" y="565785"/>
                    <a:pt x="1882648" y="50800"/>
                    <a:pt x="1230503" y="50800"/>
                  </a:cubicBezTo>
                  <a:lnTo>
                    <a:pt x="1230503" y="25400"/>
                  </a:lnTo>
                  <a:lnTo>
                    <a:pt x="1230503" y="50800"/>
                  </a:lnTo>
                  <a:cubicBezTo>
                    <a:pt x="578358" y="50800"/>
                    <a:pt x="50800" y="565785"/>
                    <a:pt x="50800" y="1199642"/>
                  </a:cubicBezTo>
                  <a:close/>
                </a:path>
              </a:pathLst>
            </a:custGeom>
            <a:solidFill>
              <a:srgbClr val="10CF9B"/>
            </a:solidFill>
          </p:spPr>
        </p:sp>
      </p:grpSp>
      <p:grpSp>
        <p:nvGrpSpPr>
          <p:cNvPr name="Group 14" id="14"/>
          <p:cNvGrpSpPr/>
          <p:nvPr/>
        </p:nvGrpSpPr>
        <p:grpSpPr>
          <a:xfrm rot="0">
            <a:off x="4270545" y="7191664"/>
            <a:ext cx="1845699" cy="1799490"/>
            <a:chOff x="0" y="0"/>
            <a:chExt cx="2460932" cy="2399320"/>
          </a:xfrm>
        </p:grpSpPr>
        <p:sp>
          <p:nvSpPr>
            <p:cNvPr name="Freeform 15" id="15"/>
            <p:cNvSpPr/>
            <p:nvPr/>
          </p:nvSpPr>
          <p:spPr>
            <a:xfrm flipH="false" flipV="false" rot="0">
              <a:off x="25400" y="25400"/>
              <a:ext cx="2410206" cy="2348484"/>
            </a:xfrm>
            <a:custGeom>
              <a:avLst/>
              <a:gdLst/>
              <a:ahLst/>
              <a:cxnLst/>
              <a:rect r="r" b="b" t="t" l="l"/>
              <a:pathLst>
                <a:path h="2348484" w="2410206">
                  <a:moveTo>
                    <a:pt x="0" y="1174242"/>
                  </a:moveTo>
                  <a:cubicBezTo>
                    <a:pt x="0" y="525780"/>
                    <a:pt x="539496" y="0"/>
                    <a:pt x="1205103" y="0"/>
                  </a:cubicBezTo>
                  <a:cubicBezTo>
                    <a:pt x="1870710" y="0"/>
                    <a:pt x="2410206" y="525780"/>
                    <a:pt x="2410206" y="1174242"/>
                  </a:cubicBezTo>
                  <a:cubicBezTo>
                    <a:pt x="2410206" y="1822704"/>
                    <a:pt x="1870710" y="2348484"/>
                    <a:pt x="1205103" y="2348484"/>
                  </a:cubicBezTo>
                  <a:cubicBezTo>
                    <a:pt x="539496" y="2348484"/>
                    <a:pt x="0" y="1822831"/>
                    <a:pt x="0" y="1174242"/>
                  </a:cubicBezTo>
                  <a:close/>
                </a:path>
              </a:pathLst>
            </a:custGeom>
            <a:solidFill>
              <a:srgbClr val="FFFFFF"/>
            </a:solidFill>
          </p:spPr>
        </p:sp>
        <p:sp>
          <p:nvSpPr>
            <p:cNvPr name="Freeform 16" id="16"/>
            <p:cNvSpPr/>
            <p:nvPr/>
          </p:nvSpPr>
          <p:spPr>
            <a:xfrm flipH="false" flipV="false" rot="0">
              <a:off x="0" y="0"/>
              <a:ext cx="2461006" cy="2399284"/>
            </a:xfrm>
            <a:custGeom>
              <a:avLst/>
              <a:gdLst/>
              <a:ahLst/>
              <a:cxnLst/>
              <a:rect r="r" b="b" t="t" l="l"/>
              <a:pathLst>
                <a:path h="2399284" w="2461006">
                  <a:moveTo>
                    <a:pt x="0" y="1199642"/>
                  </a:moveTo>
                  <a:cubicBezTo>
                    <a:pt x="0" y="536448"/>
                    <a:pt x="551561" y="0"/>
                    <a:pt x="1230503" y="0"/>
                  </a:cubicBezTo>
                  <a:lnTo>
                    <a:pt x="1230503" y="25400"/>
                  </a:lnTo>
                  <a:lnTo>
                    <a:pt x="1230503" y="0"/>
                  </a:lnTo>
                  <a:cubicBezTo>
                    <a:pt x="1909445" y="0"/>
                    <a:pt x="2461006" y="536448"/>
                    <a:pt x="2461006" y="1199642"/>
                  </a:cubicBezTo>
                  <a:lnTo>
                    <a:pt x="2435606" y="1199642"/>
                  </a:lnTo>
                  <a:lnTo>
                    <a:pt x="2461006" y="1199642"/>
                  </a:lnTo>
                  <a:cubicBezTo>
                    <a:pt x="2461006" y="1862836"/>
                    <a:pt x="1909445" y="2399284"/>
                    <a:pt x="1230503" y="2399284"/>
                  </a:cubicBezTo>
                  <a:lnTo>
                    <a:pt x="1230503" y="2373884"/>
                  </a:lnTo>
                  <a:lnTo>
                    <a:pt x="1230503" y="2399284"/>
                  </a:lnTo>
                  <a:cubicBezTo>
                    <a:pt x="551561" y="2399284"/>
                    <a:pt x="0" y="1862836"/>
                    <a:pt x="0" y="1199642"/>
                  </a:cubicBezTo>
                  <a:lnTo>
                    <a:pt x="25400" y="1199642"/>
                  </a:lnTo>
                  <a:lnTo>
                    <a:pt x="50800" y="1199642"/>
                  </a:lnTo>
                  <a:lnTo>
                    <a:pt x="25400" y="1199642"/>
                  </a:lnTo>
                  <a:lnTo>
                    <a:pt x="0" y="1199642"/>
                  </a:lnTo>
                  <a:moveTo>
                    <a:pt x="50800" y="1199642"/>
                  </a:moveTo>
                  <a:cubicBezTo>
                    <a:pt x="50800" y="1213612"/>
                    <a:pt x="39370" y="1225042"/>
                    <a:pt x="25400" y="1225042"/>
                  </a:cubicBezTo>
                  <a:cubicBezTo>
                    <a:pt x="11430" y="1225042"/>
                    <a:pt x="0" y="1213612"/>
                    <a:pt x="0" y="1199642"/>
                  </a:cubicBezTo>
                  <a:cubicBezTo>
                    <a:pt x="0" y="1185672"/>
                    <a:pt x="11430" y="1174242"/>
                    <a:pt x="25400" y="1174242"/>
                  </a:cubicBezTo>
                  <a:cubicBezTo>
                    <a:pt x="39370" y="1174242"/>
                    <a:pt x="50800" y="1185672"/>
                    <a:pt x="50800" y="1199642"/>
                  </a:cubicBezTo>
                  <a:cubicBezTo>
                    <a:pt x="50800" y="1833499"/>
                    <a:pt x="578358" y="2348484"/>
                    <a:pt x="1230503" y="2348484"/>
                  </a:cubicBezTo>
                  <a:cubicBezTo>
                    <a:pt x="1882648" y="2348484"/>
                    <a:pt x="2410206" y="1833499"/>
                    <a:pt x="2410206" y="1199642"/>
                  </a:cubicBezTo>
                  <a:cubicBezTo>
                    <a:pt x="2410206" y="565785"/>
                    <a:pt x="1882648" y="50800"/>
                    <a:pt x="1230503" y="50800"/>
                  </a:cubicBezTo>
                  <a:lnTo>
                    <a:pt x="1230503" y="25400"/>
                  </a:lnTo>
                  <a:lnTo>
                    <a:pt x="1230503" y="50800"/>
                  </a:lnTo>
                  <a:cubicBezTo>
                    <a:pt x="578358" y="50800"/>
                    <a:pt x="50800" y="565785"/>
                    <a:pt x="50800" y="1199642"/>
                  </a:cubicBezTo>
                  <a:close/>
                </a:path>
              </a:pathLst>
            </a:custGeom>
            <a:solidFill>
              <a:srgbClr val="A5C249"/>
            </a:solidFill>
          </p:spPr>
        </p:sp>
      </p:grpSp>
      <p:grpSp>
        <p:nvGrpSpPr>
          <p:cNvPr name="Group 17" id="17"/>
          <p:cNvGrpSpPr/>
          <p:nvPr/>
        </p:nvGrpSpPr>
        <p:grpSpPr>
          <a:xfrm rot="0">
            <a:off x="7002997" y="3705213"/>
            <a:ext cx="4389310" cy="4099229"/>
            <a:chOff x="0" y="0"/>
            <a:chExt cx="5852414" cy="5465638"/>
          </a:xfrm>
        </p:grpSpPr>
        <p:sp>
          <p:nvSpPr>
            <p:cNvPr name="Freeform 18" id="18"/>
            <p:cNvSpPr/>
            <p:nvPr/>
          </p:nvSpPr>
          <p:spPr>
            <a:xfrm flipH="false" flipV="false" rot="0">
              <a:off x="25400" y="25400"/>
              <a:ext cx="5801614" cy="5414899"/>
            </a:xfrm>
            <a:custGeom>
              <a:avLst/>
              <a:gdLst/>
              <a:ahLst/>
              <a:cxnLst/>
              <a:rect r="r" b="b" t="t" l="l"/>
              <a:pathLst>
                <a:path h="5414899" w="5801614">
                  <a:moveTo>
                    <a:pt x="0" y="2707386"/>
                  </a:moveTo>
                  <a:cubicBezTo>
                    <a:pt x="0" y="1212215"/>
                    <a:pt x="1298702" y="0"/>
                    <a:pt x="2900807" y="0"/>
                  </a:cubicBezTo>
                  <a:cubicBezTo>
                    <a:pt x="4502912" y="0"/>
                    <a:pt x="5801614" y="1212215"/>
                    <a:pt x="5801614" y="2707386"/>
                  </a:cubicBezTo>
                  <a:cubicBezTo>
                    <a:pt x="5801614" y="4202557"/>
                    <a:pt x="4502912" y="5414899"/>
                    <a:pt x="2900807" y="5414899"/>
                  </a:cubicBezTo>
                  <a:cubicBezTo>
                    <a:pt x="1298702" y="5414899"/>
                    <a:pt x="0" y="4202684"/>
                    <a:pt x="0" y="2707386"/>
                  </a:cubicBezTo>
                  <a:close/>
                </a:path>
              </a:pathLst>
            </a:custGeom>
            <a:solidFill>
              <a:srgbClr val="FFFFFF"/>
            </a:solidFill>
          </p:spPr>
        </p:sp>
        <p:sp>
          <p:nvSpPr>
            <p:cNvPr name="Freeform 19" id="19"/>
            <p:cNvSpPr/>
            <p:nvPr/>
          </p:nvSpPr>
          <p:spPr>
            <a:xfrm flipH="false" flipV="false" rot="0">
              <a:off x="0" y="0"/>
              <a:ext cx="5852414" cy="5465699"/>
            </a:xfrm>
            <a:custGeom>
              <a:avLst/>
              <a:gdLst/>
              <a:ahLst/>
              <a:cxnLst/>
              <a:rect r="r" b="b" t="t" l="l"/>
              <a:pathLst>
                <a:path h="5465699" w="5852414">
                  <a:moveTo>
                    <a:pt x="0" y="2732786"/>
                  </a:moveTo>
                  <a:cubicBezTo>
                    <a:pt x="0" y="1221867"/>
                    <a:pt x="1311783" y="0"/>
                    <a:pt x="2926207" y="0"/>
                  </a:cubicBezTo>
                  <a:cubicBezTo>
                    <a:pt x="4540631" y="0"/>
                    <a:pt x="5852414" y="1221867"/>
                    <a:pt x="5852414" y="2732786"/>
                  </a:cubicBezTo>
                  <a:lnTo>
                    <a:pt x="5827014" y="2732786"/>
                  </a:lnTo>
                  <a:lnTo>
                    <a:pt x="5852414" y="2732786"/>
                  </a:lnTo>
                  <a:cubicBezTo>
                    <a:pt x="5852414" y="4243705"/>
                    <a:pt x="4540631" y="5465572"/>
                    <a:pt x="2926207" y="5465572"/>
                  </a:cubicBezTo>
                  <a:lnTo>
                    <a:pt x="2926207" y="5440172"/>
                  </a:lnTo>
                  <a:lnTo>
                    <a:pt x="2926207" y="5465572"/>
                  </a:lnTo>
                  <a:cubicBezTo>
                    <a:pt x="1311783" y="5465699"/>
                    <a:pt x="0" y="4243705"/>
                    <a:pt x="0" y="2732786"/>
                  </a:cubicBezTo>
                  <a:lnTo>
                    <a:pt x="25400" y="2732786"/>
                  </a:lnTo>
                  <a:lnTo>
                    <a:pt x="50800" y="2732786"/>
                  </a:lnTo>
                  <a:lnTo>
                    <a:pt x="25400" y="2732786"/>
                  </a:lnTo>
                  <a:lnTo>
                    <a:pt x="0" y="2732786"/>
                  </a:lnTo>
                  <a:moveTo>
                    <a:pt x="50800" y="2732786"/>
                  </a:moveTo>
                  <a:cubicBezTo>
                    <a:pt x="50800" y="2746756"/>
                    <a:pt x="39370" y="2758186"/>
                    <a:pt x="25400" y="2758186"/>
                  </a:cubicBezTo>
                  <a:cubicBezTo>
                    <a:pt x="11430" y="2758186"/>
                    <a:pt x="0" y="2746756"/>
                    <a:pt x="0" y="2732786"/>
                  </a:cubicBezTo>
                  <a:cubicBezTo>
                    <a:pt x="0" y="2718816"/>
                    <a:pt x="11430" y="2707386"/>
                    <a:pt x="25400" y="2707386"/>
                  </a:cubicBezTo>
                  <a:cubicBezTo>
                    <a:pt x="39370" y="2707386"/>
                    <a:pt x="50800" y="2718816"/>
                    <a:pt x="50800" y="2732786"/>
                  </a:cubicBezTo>
                  <a:cubicBezTo>
                    <a:pt x="50800" y="4212463"/>
                    <a:pt x="1336548" y="5414899"/>
                    <a:pt x="2926207" y="5414899"/>
                  </a:cubicBezTo>
                  <a:cubicBezTo>
                    <a:pt x="4515866" y="5414899"/>
                    <a:pt x="5801614" y="4212463"/>
                    <a:pt x="5801614" y="2732913"/>
                  </a:cubicBezTo>
                  <a:cubicBezTo>
                    <a:pt x="5801614" y="1253363"/>
                    <a:pt x="4515866" y="50800"/>
                    <a:pt x="2926207" y="50800"/>
                  </a:cubicBezTo>
                  <a:lnTo>
                    <a:pt x="2926207" y="25400"/>
                  </a:lnTo>
                  <a:lnTo>
                    <a:pt x="2926207" y="50800"/>
                  </a:lnTo>
                  <a:cubicBezTo>
                    <a:pt x="1336548" y="50800"/>
                    <a:pt x="50800" y="1253236"/>
                    <a:pt x="50800" y="2732786"/>
                  </a:cubicBezTo>
                  <a:close/>
                </a:path>
              </a:pathLst>
            </a:custGeom>
            <a:solidFill>
              <a:srgbClr val="0BD0D9"/>
            </a:solidFill>
          </p:spPr>
        </p:sp>
      </p:grpSp>
      <p:sp>
        <p:nvSpPr>
          <p:cNvPr name="Freeform 20" id="20" descr="A computer with a blank screen  Description automatically generated"/>
          <p:cNvSpPr/>
          <p:nvPr/>
        </p:nvSpPr>
        <p:spPr>
          <a:xfrm flipH="false" flipV="false" rot="0">
            <a:off x="7780152" y="4765584"/>
            <a:ext cx="2840940" cy="1775588"/>
          </a:xfrm>
          <a:custGeom>
            <a:avLst/>
            <a:gdLst/>
            <a:ahLst/>
            <a:cxnLst/>
            <a:rect r="r" b="b" t="t" l="l"/>
            <a:pathLst>
              <a:path h="1775588" w="2840940">
                <a:moveTo>
                  <a:pt x="0" y="0"/>
                </a:moveTo>
                <a:lnTo>
                  <a:pt x="2840940" y="0"/>
                </a:lnTo>
                <a:lnTo>
                  <a:pt x="2840940" y="1775588"/>
                </a:lnTo>
                <a:lnTo>
                  <a:pt x="0" y="1775588"/>
                </a:lnTo>
                <a:lnTo>
                  <a:pt x="0" y="0"/>
                </a:lnTo>
                <a:close/>
              </a:path>
            </a:pathLst>
          </a:custGeom>
          <a:blipFill>
            <a:blip r:embed="rId4"/>
            <a:stretch>
              <a:fillRect l="0" t="0" r="0" b="0"/>
            </a:stretch>
          </a:blipFill>
        </p:spPr>
      </p:sp>
      <p:sp>
        <p:nvSpPr>
          <p:cNvPr name="Freeform 21" id="21" descr="A close up of a logo  Description automatically generated"/>
          <p:cNvSpPr/>
          <p:nvPr/>
        </p:nvSpPr>
        <p:spPr>
          <a:xfrm flipH="false" flipV="false" rot="0">
            <a:off x="4954611" y="2281824"/>
            <a:ext cx="1374698" cy="596030"/>
          </a:xfrm>
          <a:custGeom>
            <a:avLst/>
            <a:gdLst/>
            <a:ahLst/>
            <a:cxnLst/>
            <a:rect r="r" b="b" t="t" l="l"/>
            <a:pathLst>
              <a:path h="596030" w="1374698">
                <a:moveTo>
                  <a:pt x="0" y="0"/>
                </a:moveTo>
                <a:lnTo>
                  <a:pt x="1374697" y="0"/>
                </a:lnTo>
                <a:lnTo>
                  <a:pt x="1374697" y="596030"/>
                </a:lnTo>
                <a:lnTo>
                  <a:pt x="0" y="596030"/>
                </a:lnTo>
                <a:lnTo>
                  <a:pt x="0" y="0"/>
                </a:lnTo>
                <a:close/>
              </a:path>
            </a:pathLst>
          </a:custGeom>
          <a:blipFill>
            <a:blip r:embed="rId5"/>
            <a:stretch>
              <a:fillRect l="0" t="0" r="0" b="0"/>
            </a:stretch>
          </a:blipFill>
        </p:spPr>
      </p:sp>
      <p:sp>
        <p:nvSpPr>
          <p:cNvPr name="TextBox 22" id="22"/>
          <p:cNvSpPr txBox="true"/>
          <p:nvPr/>
        </p:nvSpPr>
        <p:spPr>
          <a:xfrm rot="0">
            <a:off x="720748" y="116859"/>
            <a:ext cx="6049236" cy="1737628"/>
          </a:xfrm>
          <a:prstGeom prst="rect">
            <a:avLst/>
          </a:prstGeom>
        </p:spPr>
        <p:txBody>
          <a:bodyPr anchor="t" rtlCol="false" tIns="0" lIns="0" bIns="0" rIns="0">
            <a:spAutoFit/>
          </a:bodyPr>
          <a:lstStyle/>
          <a:p>
            <a:pPr algn="l">
              <a:lnSpc>
                <a:spcPts val="6480"/>
              </a:lnSpc>
            </a:pPr>
            <a:r>
              <a:rPr lang="en-US" sz="5400" b="true">
                <a:solidFill>
                  <a:srgbClr val="A6A6A6"/>
                </a:solidFill>
                <a:latin typeface="Arimo Bold"/>
                <a:ea typeface="Arimo Bold"/>
                <a:cs typeface="Arimo Bold"/>
                <a:sym typeface="Arimo Bold"/>
              </a:rPr>
              <a:t>05</a:t>
            </a:r>
            <a:r>
              <a:rPr lang="en-US" sz="5400" b="true">
                <a:solidFill>
                  <a:srgbClr val="002060"/>
                </a:solidFill>
                <a:latin typeface="Arimo Bold"/>
                <a:ea typeface="Arimo Bold"/>
                <a:cs typeface="Arimo Bold"/>
                <a:sym typeface="Arimo Bold"/>
              </a:rPr>
              <a:t> TECHNOLOGIES</a:t>
            </a:r>
          </a:p>
        </p:txBody>
      </p:sp>
      <p:sp>
        <p:nvSpPr>
          <p:cNvPr name="Freeform 23" id="23" descr="A blue and black logo  Description automatically generated"/>
          <p:cNvSpPr/>
          <p:nvPr/>
        </p:nvSpPr>
        <p:spPr>
          <a:xfrm flipH="false" flipV="false" rot="0">
            <a:off x="12026512" y="1926044"/>
            <a:ext cx="1807599" cy="1187753"/>
          </a:xfrm>
          <a:custGeom>
            <a:avLst/>
            <a:gdLst/>
            <a:ahLst/>
            <a:cxnLst/>
            <a:rect r="r" b="b" t="t" l="l"/>
            <a:pathLst>
              <a:path h="1187753" w="1807599">
                <a:moveTo>
                  <a:pt x="0" y="0"/>
                </a:moveTo>
                <a:lnTo>
                  <a:pt x="1807599" y="0"/>
                </a:lnTo>
                <a:lnTo>
                  <a:pt x="1807599" y="1187752"/>
                </a:lnTo>
                <a:lnTo>
                  <a:pt x="0" y="1187752"/>
                </a:lnTo>
                <a:lnTo>
                  <a:pt x="0" y="0"/>
                </a:lnTo>
                <a:close/>
              </a:path>
            </a:pathLst>
          </a:custGeom>
          <a:blipFill>
            <a:blip r:embed="rId6"/>
            <a:stretch>
              <a:fillRect l="0" t="-116" r="0" b="-116"/>
            </a:stretch>
          </a:blipFill>
        </p:spPr>
      </p:sp>
      <p:sp>
        <p:nvSpPr>
          <p:cNvPr name="Freeform 24" id="24" descr="A black background with brown text  Description automatically generated"/>
          <p:cNvSpPr/>
          <p:nvPr/>
        </p:nvSpPr>
        <p:spPr>
          <a:xfrm flipH="false" flipV="false" rot="0">
            <a:off x="4342437" y="7735233"/>
            <a:ext cx="1701917" cy="567306"/>
          </a:xfrm>
          <a:custGeom>
            <a:avLst/>
            <a:gdLst/>
            <a:ahLst/>
            <a:cxnLst/>
            <a:rect r="r" b="b" t="t" l="l"/>
            <a:pathLst>
              <a:path h="567306" w="1701917">
                <a:moveTo>
                  <a:pt x="0" y="0"/>
                </a:moveTo>
                <a:lnTo>
                  <a:pt x="1701917" y="0"/>
                </a:lnTo>
                <a:lnTo>
                  <a:pt x="1701917" y="567306"/>
                </a:lnTo>
                <a:lnTo>
                  <a:pt x="0" y="567306"/>
                </a:lnTo>
                <a:lnTo>
                  <a:pt x="0" y="0"/>
                </a:lnTo>
                <a:close/>
              </a:path>
            </a:pathLst>
          </a:custGeom>
          <a:blipFill>
            <a:blip r:embed="rId7"/>
            <a:stretch>
              <a:fillRect l="0" t="0" r="0" b="0"/>
            </a:stretch>
          </a:blipFill>
        </p:spPr>
      </p:sp>
      <p:sp>
        <p:nvSpPr>
          <p:cNvPr name="Freeform 25" id="25" descr="A white cloud with black text  Description automatically generated"/>
          <p:cNvSpPr/>
          <p:nvPr/>
        </p:nvSpPr>
        <p:spPr>
          <a:xfrm flipH="false" flipV="false" rot="0">
            <a:off x="12676332" y="7583568"/>
            <a:ext cx="1723379" cy="1292535"/>
          </a:xfrm>
          <a:custGeom>
            <a:avLst/>
            <a:gdLst/>
            <a:ahLst/>
            <a:cxnLst/>
            <a:rect r="r" b="b" t="t" l="l"/>
            <a:pathLst>
              <a:path h="1292535" w="1723379">
                <a:moveTo>
                  <a:pt x="0" y="0"/>
                </a:moveTo>
                <a:lnTo>
                  <a:pt x="1723378" y="0"/>
                </a:lnTo>
                <a:lnTo>
                  <a:pt x="1723378" y="1292535"/>
                </a:lnTo>
                <a:lnTo>
                  <a:pt x="0" y="1292535"/>
                </a:lnTo>
                <a:lnTo>
                  <a:pt x="0" y="0"/>
                </a:lnTo>
                <a:close/>
              </a:path>
            </a:pathLst>
          </a:custGeom>
          <a:blipFill>
            <a:blip r:embed="rId8"/>
            <a:stretch>
              <a:fillRect l="0" t="0" r="0" b="0"/>
            </a:stretch>
          </a:blipFill>
        </p:spPr>
      </p:sp>
      <p:sp>
        <p:nvSpPr>
          <p:cNvPr name="AutoShape 26" id="26"/>
          <p:cNvSpPr/>
          <p:nvPr/>
        </p:nvSpPr>
        <p:spPr>
          <a:xfrm rot="2777252">
            <a:off x="6056933" y="3863427"/>
            <a:ext cx="1783717" cy="0"/>
          </a:xfrm>
          <a:prstGeom prst="line">
            <a:avLst/>
          </a:prstGeom>
          <a:ln cap="rnd" w="19050">
            <a:solidFill>
              <a:srgbClr val="B76CF0"/>
            </a:solidFill>
            <a:prstDash val="solid"/>
            <a:headEnd type="none" len="sm" w="sm"/>
            <a:tailEnd type="none" len="sm" w="sm"/>
          </a:ln>
        </p:spPr>
      </p:sp>
      <p:sp>
        <p:nvSpPr>
          <p:cNvPr name="AutoShape 27" id="27"/>
          <p:cNvSpPr/>
          <p:nvPr/>
        </p:nvSpPr>
        <p:spPr>
          <a:xfrm rot="8318872">
            <a:off x="10602103" y="3863427"/>
            <a:ext cx="1951462" cy="0"/>
          </a:xfrm>
          <a:prstGeom prst="line">
            <a:avLst/>
          </a:prstGeom>
          <a:ln cap="rnd" w="19050">
            <a:solidFill>
              <a:srgbClr val="10CF9B"/>
            </a:solidFill>
            <a:prstDash val="solid"/>
            <a:headEnd type="none" len="sm" w="sm"/>
            <a:tailEnd type="none" len="sm" w="sm"/>
          </a:ln>
        </p:spPr>
      </p:sp>
      <p:sp>
        <p:nvSpPr>
          <p:cNvPr name="AutoShape 28" id="28"/>
          <p:cNvSpPr/>
          <p:nvPr/>
        </p:nvSpPr>
        <p:spPr>
          <a:xfrm rot="-2379737">
            <a:off x="5840046" y="7231063"/>
            <a:ext cx="1609670" cy="0"/>
          </a:xfrm>
          <a:prstGeom prst="line">
            <a:avLst/>
          </a:prstGeom>
          <a:ln cap="rnd" w="19050">
            <a:solidFill>
              <a:srgbClr val="A5C249"/>
            </a:solidFill>
            <a:prstDash val="solid"/>
            <a:headEnd type="none" len="sm" w="sm"/>
            <a:tailEnd type="none" len="sm" w="sm"/>
          </a:ln>
        </p:spPr>
      </p:sp>
      <p:sp>
        <p:nvSpPr>
          <p:cNvPr name="AutoShape 29" id="29"/>
          <p:cNvSpPr/>
          <p:nvPr/>
        </p:nvSpPr>
        <p:spPr>
          <a:xfrm rot="1660403">
            <a:off x="10997033" y="7162734"/>
            <a:ext cx="1917903" cy="0"/>
          </a:xfrm>
          <a:prstGeom prst="line">
            <a:avLst/>
          </a:prstGeom>
          <a:ln cap="rnd" w="19050">
            <a:solidFill>
              <a:srgbClr val="FF0000"/>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DAGYT09cG8A</dc:identifier>
  <dcterms:modified xsi:type="dcterms:W3CDTF">2011-08-01T06:04:30Z</dcterms:modified>
  <cp:revision>1</cp:revision>
  <dc:title>PP1 Presentation.pptx</dc:title>
</cp:coreProperties>
</file>